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5268" autoAdjust="0"/>
  </p:normalViewPr>
  <p:slideViewPr>
    <p:cSldViewPr snapToGrid="0">
      <p:cViewPr varScale="1">
        <p:scale>
          <a:sx n="103" d="100"/>
          <a:sy n="103" d="100"/>
        </p:scale>
        <p:origin x="150" y="3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A8BC8-1E47-451F-BB17-DBA545B18845}" type="datetimeFigureOut">
              <a:rPr lang="en-IN" smtClean="0"/>
              <a:t>29-03-2025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DD2FF-B5CB-4E41-8DA0-18E2391B5602}" type="slidenum">
              <a:rPr lang="en-IN" smtClean="0"/>
              <a:t>‹#›</a:t>
            </a:fld>
            <a:endParaRPr lang="en-IN"/>
          </a:p>
        </p:txBody>
      </p:sp>
    </p:spTree>
    <p:extLst>
      <p:ext uri="{BB962C8B-B14F-4D97-AF65-F5344CB8AC3E}">
        <p14:creationId xmlns:p14="http://schemas.microsoft.com/office/powerpoint/2010/main" val="799806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IN"/>
              <a:t>10-04-2022</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1527290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10-04-2022</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3715157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10-04-2022</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190294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10-04-2022</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21704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IN"/>
              <a:t>10-04-2022</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1733650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IN"/>
              <a:t>10-04-2022</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4238773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10-04-2022</a:t>
            </a:r>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309186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IN"/>
              <a:t>10-04-2022</a:t>
            </a:r>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3707776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10-04-2022</a:t>
            </a: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3296428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IN"/>
              <a:t>10-04-2022</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1776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IN"/>
              <a:t>10-04-2022</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50C117-A8B7-44AD-9C02-F3C433722954}" type="slidenum">
              <a:rPr lang="en-IN" smtClean="0"/>
              <a:t>‹#›</a:t>
            </a:fld>
            <a:endParaRPr lang="en-IN"/>
          </a:p>
        </p:txBody>
      </p:sp>
    </p:spTree>
    <p:extLst>
      <p:ext uri="{BB962C8B-B14F-4D97-AF65-F5344CB8AC3E}">
        <p14:creationId xmlns:p14="http://schemas.microsoft.com/office/powerpoint/2010/main" val="401908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10-04-2022</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50C117-A8B7-44AD-9C02-F3C433722954}" type="slidenum">
              <a:rPr lang="en-IN" smtClean="0"/>
              <a:t>‹#›</a:t>
            </a:fld>
            <a:endParaRPr lang="en-IN"/>
          </a:p>
        </p:txBody>
      </p:sp>
    </p:spTree>
    <p:extLst>
      <p:ext uri="{BB962C8B-B14F-4D97-AF65-F5344CB8AC3E}">
        <p14:creationId xmlns:p14="http://schemas.microsoft.com/office/powerpoint/2010/main" val="32974199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E1D1D7-7703-432A-A582-DC3916701C72}"/>
              </a:ext>
            </a:extLst>
          </p:cNvPr>
          <p:cNvSpPr/>
          <p:nvPr/>
        </p:nvSpPr>
        <p:spPr>
          <a:xfrm>
            <a:off x="0" y="6176962"/>
            <a:ext cx="12192000" cy="681037"/>
          </a:xfrm>
          <a:prstGeom prst="rect">
            <a:avLst/>
          </a:prstGeom>
          <a:solidFill>
            <a:srgbClr val="BD58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Content Placeholder 16">
            <a:extLst>
              <a:ext uri="{FF2B5EF4-FFF2-40B4-BE49-F238E27FC236}">
                <a16:creationId xmlns:a16="http://schemas.microsoft.com/office/drawing/2014/main" id="{0FBB5EEB-A2F7-43A0-BF3B-908BFB8BCDB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360150" y="136525"/>
            <a:ext cx="720725" cy="720725"/>
          </a:xfrm>
        </p:spPr>
      </p:pic>
      <p:sp>
        <p:nvSpPr>
          <p:cNvPr id="22" name="TextBox 21">
            <a:extLst>
              <a:ext uri="{FF2B5EF4-FFF2-40B4-BE49-F238E27FC236}">
                <a16:creationId xmlns:a16="http://schemas.microsoft.com/office/drawing/2014/main" id="{B3B39D78-962A-40BD-A140-45AC22225A7F}"/>
              </a:ext>
            </a:extLst>
          </p:cNvPr>
          <p:cNvSpPr txBox="1"/>
          <p:nvPr/>
        </p:nvSpPr>
        <p:spPr>
          <a:xfrm>
            <a:off x="2755206" y="496887"/>
            <a:ext cx="6681573" cy="523220"/>
          </a:xfrm>
          <a:prstGeom prst="rect">
            <a:avLst/>
          </a:prstGeom>
          <a:noFill/>
        </p:spPr>
        <p:txBody>
          <a:bodyPr wrap="none" rtlCol="0">
            <a:spAutoFit/>
          </a:bodyPr>
          <a:lstStyle/>
          <a:p>
            <a:r>
              <a:rPr lang="en-US" sz="2800" b="1" dirty="0">
                <a:solidFill>
                  <a:schemeClr val="accent2"/>
                </a:solidFill>
                <a:latin typeface="Times New Roman" panose="02020603050405020304" pitchFamily="18" charset="0"/>
                <a:cs typeface="Times New Roman" panose="02020603050405020304" pitchFamily="18" charset="0"/>
              </a:rPr>
              <a:t>MCA Major Project Mid Term Evaluation</a:t>
            </a:r>
            <a:endParaRPr lang="en-IN" sz="2800" b="1" dirty="0">
              <a:solidFill>
                <a:schemeClr val="accent2"/>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94E9B825-9D5B-42B0-91D4-4CD2F94B3E9F}"/>
              </a:ext>
            </a:extLst>
          </p:cNvPr>
          <p:cNvSpPr txBox="1"/>
          <p:nvPr/>
        </p:nvSpPr>
        <p:spPr>
          <a:xfrm>
            <a:off x="709127" y="1128748"/>
            <a:ext cx="10291664" cy="1569660"/>
          </a:xfrm>
          <a:prstGeom prst="rect">
            <a:avLst/>
          </a:prstGeom>
          <a:noFill/>
        </p:spPr>
        <p:txBody>
          <a:bodyPr wrap="square" rtlCol="0">
            <a:spAutoFit/>
          </a:bodyPr>
          <a:lstStyle/>
          <a:p>
            <a:pPr algn="ctr"/>
            <a:r>
              <a:rPr lang="en-IN" sz="4800" b="0" i="0" dirty="0">
                <a:solidFill>
                  <a:srgbClr val="001D35"/>
                </a:solidFill>
                <a:effectLst/>
                <a:latin typeface="Google Sans"/>
              </a:rPr>
              <a:t> Lightweight key Exchange For secure Drone </a:t>
            </a:r>
            <a:r>
              <a:rPr lang="en-IN" sz="4800" dirty="0">
                <a:solidFill>
                  <a:srgbClr val="001D35"/>
                </a:solidFill>
                <a:latin typeface="Google Sans"/>
              </a:rPr>
              <a:t>C</a:t>
            </a:r>
            <a:r>
              <a:rPr lang="en-IN" sz="4800" b="0" i="0" dirty="0">
                <a:solidFill>
                  <a:srgbClr val="001D35"/>
                </a:solidFill>
                <a:effectLst/>
                <a:latin typeface="Google Sans"/>
              </a:rPr>
              <a:t>ommunication</a:t>
            </a:r>
            <a:endParaRPr lang="en-IN" sz="48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FF0DF445-1012-42A1-8AF0-1E35E1ADD624}"/>
              </a:ext>
            </a:extLst>
          </p:cNvPr>
          <p:cNvSpPr txBox="1"/>
          <p:nvPr/>
        </p:nvSpPr>
        <p:spPr>
          <a:xfrm>
            <a:off x="4991364" y="4915078"/>
            <a:ext cx="2209259" cy="1261884"/>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By</a:t>
            </a:r>
            <a:endParaRPr lang="en-US" dirty="0">
              <a:latin typeface="Times New Roman" panose="02020603050405020304" pitchFamily="18" charset="0"/>
              <a:cs typeface="Times New Roman" panose="02020603050405020304" pitchFamily="18" charset="0"/>
            </a:endParaRPr>
          </a:p>
          <a:p>
            <a:pPr algn="ctr"/>
            <a:r>
              <a:rPr lang="en-US" sz="2000" dirty="0" err="1">
                <a:latin typeface="Times New Roman" panose="02020603050405020304" pitchFamily="18" charset="0"/>
                <a:cs typeface="Times New Roman" panose="02020603050405020304" pitchFamily="18" charset="0"/>
              </a:rPr>
              <a:t>Hrisikesh</a:t>
            </a:r>
            <a:r>
              <a:rPr lang="en-US" sz="2000" dirty="0">
                <a:latin typeface="Times New Roman" panose="02020603050405020304" pitchFamily="18" charset="0"/>
                <a:cs typeface="Times New Roman" panose="02020603050405020304" pitchFamily="18" charset="0"/>
              </a:rPr>
              <a:t> Roy</a:t>
            </a:r>
          </a:p>
          <a:p>
            <a:pPr algn="ctr"/>
            <a:r>
              <a:rPr lang="en-US" sz="2000" dirty="0">
                <a:latin typeface="Times New Roman" panose="02020603050405020304" pitchFamily="18" charset="0"/>
                <a:cs typeface="Times New Roman" panose="02020603050405020304" pitchFamily="18" charset="0"/>
              </a:rPr>
              <a:t>23FS20MCA00049</a:t>
            </a:r>
          </a:p>
          <a:p>
            <a:pPr algn="ctr"/>
            <a:r>
              <a:rPr lang="en-US" sz="2000" dirty="0">
                <a:latin typeface="Times New Roman" panose="02020603050405020304" pitchFamily="18" charset="0"/>
                <a:cs typeface="Times New Roman" panose="02020603050405020304" pitchFamily="18" charset="0"/>
              </a:rPr>
              <a:t>2023-25</a:t>
            </a:r>
            <a:endParaRPr lang="en-IN" sz="36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99D1AB1-7FAA-41CD-B3E8-21A94B6D0BD4}"/>
              </a:ext>
            </a:extLst>
          </p:cNvPr>
          <p:cNvSpPr txBox="1"/>
          <p:nvPr/>
        </p:nvSpPr>
        <p:spPr>
          <a:xfrm>
            <a:off x="3898341" y="2870714"/>
            <a:ext cx="4395306" cy="1935723"/>
          </a:xfrm>
          <a:prstGeom prst="rect">
            <a:avLst/>
          </a:prstGeom>
          <a:noFill/>
        </p:spPr>
        <p:txBody>
          <a:bodyPr wrap="none" rtlCol="0">
            <a:spAutoFit/>
          </a:bodyPr>
          <a:lstStyle/>
          <a:p>
            <a:pPr algn="ctr"/>
            <a:r>
              <a:rPr lang="en-US" sz="1600" dirty="0">
                <a:latin typeface="Times New Roman" panose="02020603050405020304" pitchFamily="18" charset="0"/>
                <a:cs typeface="Times New Roman" panose="02020603050405020304" pitchFamily="18" charset="0"/>
              </a:rPr>
              <a:t>Under the guidance of</a:t>
            </a:r>
          </a:p>
          <a:p>
            <a:pPr algn="ctr"/>
            <a:endParaRPr lang="en-US" sz="28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Faculty Guide Name:-</a:t>
            </a:r>
            <a:r>
              <a:rPr lang="en-IN" sz="2000" dirty="0" err="1">
                <a:solidFill>
                  <a:srgbClr val="222222"/>
                </a:solidFill>
                <a:latin typeface="Google Sans"/>
                <a:cs typeface="Times New Roman" panose="02020603050405020304" pitchFamily="18" charset="0"/>
              </a:rPr>
              <a:t>Dr.</a:t>
            </a:r>
            <a:r>
              <a:rPr lang="en-IN" sz="2000" b="0" i="0" dirty="0" err="1">
                <a:solidFill>
                  <a:srgbClr val="222222"/>
                </a:solidFill>
                <a:effectLst/>
                <a:latin typeface="Google Sans"/>
              </a:rPr>
              <a:t>Pragya</a:t>
            </a:r>
            <a:r>
              <a:rPr lang="en-IN" sz="2000" b="0" i="0" dirty="0">
                <a:solidFill>
                  <a:srgbClr val="222222"/>
                </a:solidFill>
                <a:effectLst/>
                <a:latin typeface="Google Sans"/>
              </a:rPr>
              <a:t> Vaishnav</a:t>
            </a:r>
            <a:endParaRPr lang="en-US" sz="20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Department of Computer Applications</a:t>
            </a:r>
          </a:p>
          <a:p>
            <a:pPr marL="0" marR="0" algn="ctr">
              <a:lnSpc>
                <a:spcPct val="107000"/>
              </a:lnSpc>
              <a:spcAft>
                <a:spcPts val="800"/>
              </a:spcAft>
            </a:pPr>
            <a:r>
              <a:rPr lang="en-US" sz="1600" dirty="0">
                <a:latin typeface="Times New Roman" panose="02020603050405020304" pitchFamily="18" charset="0"/>
                <a:cs typeface="Times New Roman" panose="02020603050405020304" pitchFamily="18" charset="0"/>
              </a:rPr>
              <a:t>Faculty of Science, Technology and Architecture</a:t>
            </a:r>
          </a:p>
          <a:p>
            <a:pPr algn="ctr"/>
            <a:r>
              <a:rPr lang="en-US" sz="1600" dirty="0">
                <a:latin typeface="Times New Roman" panose="02020603050405020304" pitchFamily="18" charset="0"/>
                <a:cs typeface="Times New Roman" panose="02020603050405020304" pitchFamily="18" charset="0"/>
              </a:rPr>
              <a:t>Manipal University Jaipur</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1681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F0199-9973-489E-83D9-7D1EA10936E5}"/>
              </a:ext>
            </a:extLst>
          </p:cNvPr>
          <p:cNvSpPr>
            <a:spLocks noGrp="1"/>
          </p:cNvSpPr>
          <p:nvPr>
            <p:ph type="title"/>
          </p:nvPr>
        </p:nvSpPr>
        <p:spPr>
          <a:xfrm>
            <a:off x="688910" y="173490"/>
            <a:ext cx="10302551" cy="598812"/>
          </a:xfrm>
          <a:solidFill>
            <a:schemeClr val="accent2"/>
          </a:solidFill>
        </p:spPr>
        <p:txBody>
          <a:bodyPr>
            <a:normAutofit fontScale="90000"/>
          </a:bodyPr>
          <a:lstStyle/>
          <a:p>
            <a:r>
              <a:rPr lang="en-US" dirty="0"/>
              <a:t>OUTPUT</a:t>
            </a:r>
            <a:endParaRPr lang="en-IN" dirty="0"/>
          </a:p>
        </p:txBody>
      </p:sp>
      <p:pic>
        <p:nvPicPr>
          <p:cNvPr id="8" name="Content Placeholder 7">
            <a:extLst>
              <a:ext uri="{FF2B5EF4-FFF2-40B4-BE49-F238E27FC236}">
                <a16:creationId xmlns:a16="http://schemas.microsoft.com/office/drawing/2014/main" id="{539CA2ED-D316-4543-9BFB-93749A6B2E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7412" y="984058"/>
            <a:ext cx="5833188" cy="4374891"/>
          </a:xfrm>
        </p:spPr>
      </p:pic>
      <p:sp>
        <p:nvSpPr>
          <p:cNvPr id="4" name="Date Placeholder 3">
            <a:extLst>
              <a:ext uri="{FF2B5EF4-FFF2-40B4-BE49-F238E27FC236}">
                <a16:creationId xmlns:a16="http://schemas.microsoft.com/office/drawing/2014/main" id="{E883BA0A-E527-4350-9A74-8C2F9D4C030C}"/>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59E1D89F-BD37-4C3B-9B86-93F821E2F7C4}"/>
              </a:ext>
            </a:extLst>
          </p:cNvPr>
          <p:cNvSpPr>
            <a:spLocks noGrp="1"/>
          </p:cNvSpPr>
          <p:nvPr>
            <p:ph type="ftr" sz="quarter" idx="11"/>
          </p:nvPr>
        </p:nvSpPr>
        <p:spPr>
          <a:xfrm>
            <a:off x="0" y="6151792"/>
            <a:ext cx="12192000" cy="706208"/>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D7864A41-A0D1-4ACE-9D31-C5E2416EB8FC}"/>
              </a:ext>
            </a:extLst>
          </p:cNvPr>
          <p:cNvSpPr>
            <a:spLocks noGrp="1"/>
          </p:cNvSpPr>
          <p:nvPr>
            <p:ph type="sldNum" sz="quarter" idx="12"/>
          </p:nvPr>
        </p:nvSpPr>
        <p:spPr/>
        <p:txBody>
          <a:bodyPr/>
          <a:lstStyle/>
          <a:p>
            <a:fld id="{4A50C117-A8B7-44AD-9C02-F3C433722954}" type="slidenum">
              <a:rPr lang="en-IN" smtClean="0"/>
              <a:t>10</a:t>
            </a:fld>
            <a:endParaRPr lang="en-IN"/>
          </a:p>
        </p:txBody>
      </p:sp>
      <p:sp>
        <p:nvSpPr>
          <p:cNvPr id="11" name="TextBox 10">
            <a:extLst>
              <a:ext uri="{FF2B5EF4-FFF2-40B4-BE49-F238E27FC236}">
                <a16:creationId xmlns:a16="http://schemas.microsoft.com/office/drawing/2014/main" id="{70BBC8C5-276D-4592-9776-0F6DF9967943}"/>
              </a:ext>
            </a:extLst>
          </p:cNvPr>
          <p:cNvSpPr txBox="1"/>
          <p:nvPr/>
        </p:nvSpPr>
        <p:spPr>
          <a:xfrm>
            <a:off x="5113175" y="5570704"/>
            <a:ext cx="3181739" cy="369332"/>
          </a:xfrm>
          <a:prstGeom prst="rect">
            <a:avLst/>
          </a:prstGeom>
          <a:noFill/>
        </p:spPr>
        <p:txBody>
          <a:bodyPr wrap="square" rtlCol="0">
            <a:spAutoFit/>
          </a:bodyPr>
          <a:lstStyle/>
          <a:p>
            <a:r>
              <a:rPr lang="en-US" dirty="0"/>
              <a:t>Fig :4</a:t>
            </a:r>
            <a:endParaRPr lang="en-IN" dirty="0"/>
          </a:p>
        </p:txBody>
      </p:sp>
      <p:pic>
        <p:nvPicPr>
          <p:cNvPr id="13" name="Picture 12">
            <a:extLst>
              <a:ext uri="{FF2B5EF4-FFF2-40B4-BE49-F238E27FC236}">
                <a16:creationId xmlns:a16="http://schemas.microsoft.com/office/drawing/2014/main" id="{AEE397B3-3761-45CD-ADE6-D1173C9F5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158" y="173490"/>
            <a:ext cx="714475" cy="724001"/>
          </a:xfrm>
          <a:prstGeom prst="rect">
            <a:avLst/>
          </a:prstGeom>
        </p:spPr>
      </p:pic>
    </p:spTree>
    <p:extLst>
      <p:ext uri="{BB962C8B-B14F-4D97-AF65-F5344CB8AC3E}">
        <p14:creationId xmlns:p14="http://schemas.microsoft.com/office/powerpoint/2010/main" val="1588423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A258-9274-4F7C-BDA7-B7427D6106EA}"/>
              </a:ext>
            </a:extLst>
          </p:cNvPr>
          <p:cNvSpPr>
            <a:spLocks noGrp="1"/>
          </p:cNvSpPr>
          <p:nvPr>
            <p:ph type="title"/>
          </p:nvPr>
        </p:nvSpPr>
        <p:spPr>
          <a:xfrm>
            <a:off x="838200" y="365125"/>
            <a:ext cx="10158362" cy="450531"/>
          </a:xfrm>
          <a:solidFill>
            <a:schemeClr val="accent2"/>
          </a:solidFill>
        </p:spPr>
        <p:txBody>
          <a:bodyPr>
            <a:normAutofit fontScale="90000"/>
          </a:bodyPr>
          <a:lstStyle/>
          <a:p>
            <a:r>
              <a:rPr lang="en-US" dirty="0"/>
              <a:t>output</a:t>
            </a:r>
            <a:endParaRPr lang="en-IN" dirty="0"/>
          </a:p>
        </p:txBody>
      </p:sp>
      <p:sp>
        <p:nvSpPr>
          <p:cNvPr id="4" name="Date Placeholder 3">
            <a:extLst>
              <a:ext uri="{FF2B5EF4-FFF2-40B4-BE49-F238E27FC236}">
                <a16:creationId xmlns:a16="http://schemas.microsoft.com/office/drawing/2014/main" id="{FFF9FB31-F9E2-457E-BF23-263ED63016BA}"/>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DD90DF22-9767-414D-BA49-10EB3625F23E}"/>
              </a:ext>
            </a:extLst>
          </p:cNvPr>
          <p:cNvSpPr>
            <a:spLocks noGrp="1"/>
          </p:cNvSpPr>
          <p:nvPr>
            <p:ph type="ftr" sz="quarter" idx="11"/>
          </p:nvPr>
        </p:nvSpPr>
        <p:spPr>
          <a:xfrm>
            <a:off x="63758" y="6356350"/>
            <a:ext cx="12128241" cy="501650"/>
          </a:xfrm>
          <a:solidFill>
            <a:schemeClr val="accent2"/>
          </a:solidFill>
        </p:spPr>
        <p:txBody>
          <a:bodyPr/>
          <a:lstStyle/>
          <a:p>
            <a:endParaRPr lang="en-IN"/>
          </a:p>
        </p:txBody>
      </p:sp>
      <p:sp>
        <p:nvSpPr>
          <p:cNvPr id="6" name="Slide Number Placeholder 5">
            <a:extLst>
              <a:ext uri="{FF2B5EF4-FFF2-40B4-BE49-F238E27FC236}">
                <a16:creationId xmlns:a16="http://schemas.microsoft.com/office/drawing/2014/main" id="{7118BE4E-0F73-47DF-9DCB-18A53A66DBC1}"/>
              </a:ext>
            </a:extLst>
          </p:cNvPr>
          <p:cNvSpPr>
            <a:spLocks noGrp="1"/>
          </p:cNvSpPr>
          <p:nvPr>
            <p:ph type="sldNum" sz="quarter" idx="12"/>
          </p:nvPr>
        </p:nvSpPr>
        <p:spPr/>
        <p:txBody>
          <a:bodyPr/>
          <a:lstStyle/>
          <a:p>
            <a:fld id="{4A50C117-A8B7-44AD-9C02-F3C433722954}" type="slidenum">
              <a:rPr lang="en-IN" smtClean="0"/>
              <a:t>11</a:t>
            </a:fld>
            <a:endParaRPr lang="en-IN"/>
          </a:p>
        </p:txBody>
      </p:sp>
      <p:pic>
        <p:nvPicPr>
          <p:cNvPr id="7" name="Content Placeholder 6">
            <a:extLst>
              <a:ext uri="{FF2B5EF4-FFF2-40B4-BE49-F238E27FC236}">
                <a16:creationId xmlns:a16="http://schemas.microsoft.com/office/drawing/2014/main" id="{3475AA05-03DA-49A5-A69F-F860230010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4932" y="1237796"/>
            <a:ext cx="5575668" cy="4181751"/>
          </a:xfrm>
          <a:prstGeom prst="rect">
            <a:avLst/>
          </a:prstGeom>
        </p:spPr>
      </p:pic>
      <p:sp>
        <p:nvSpPr>
          <p:cNvPr id="9" name="TextBox 8">
            <a:extLst>
              <a:ext uri="{FF2B5EF4-FFF2-40B4-BE49-F238E27FC236}">
                <a16:creationId xmlns:a16="http://schemas.microsoft.com/office/drawing/2014/main" id="{719868B7-9344-4A35-9744-ACA0B8CCC7D6}"/>
              </a:ext>
            </a:extLst>
          </p:cNvPr>
          <p:cNvSpPr txBox="1"/>
          <p:nvPr/>
        </p:nvSpPr>
        <p:spPr>
          <a:xfrm>
            <a:off x="4142792" y="5673012"/>
            <a:ext cx="2995126" cy="369332"/>
          </a:xfrm>
          <a:prstGeom prst="rect">
            <a:avLst/>
          </a:prstGeom>
          <a:noFill/>
        </p:spPr>
        <p:txBody>
          <a:bodyPr wrap="square" rtlCol="0">
            <a:spAutoFit/>
          </a:bodyPr>
          <a:lstStyle/>
          <a:p>
            <a:r>
              <a:rPr lang="en-US" dirty="0"/>
              <a:t>Fig :-5</a:t>
            </a:r>
            <a:endParaRPr lang="en-IN" dirty="0"/>
          </a:p>
        </p:txBody>
      </p:sp>
      <p:pic>
        <p:nvPicPr>
          <p:cNvPr id="11" name="Picture 10">
            <a:extLst>
              <a:ext uri="{FF2B5EF4-FFF2-40B4-BE49-F238E27FC236}">
                <a16:creationId xmlns:a16="http://schemas.microsoft.com/office/drawing/2014/main" id="{7BECE958-3A1F-4A27-9AB1-E899F22D0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007" y="228389"/>
            <a:ext cx="714475" cy="724001"/>
          </a:xfrm>
          <a:prstGeom prst="rect">
            <a:avLst/>
          </a:prstGeom>
        </p:spPr>
      </p:pic>
    </p:spTree>
    <p:extLst>
      <p:ext uri="{BB962C8B-B14F-4D97-AF65-F5344CB8AC3E}">
        <p14:creationId xmlns:p14="http://schemas.microsoft.com/office/powerpoint/2010/main" val="2843969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EE26-4349-4437-A0DE-9499A7CB6FAD}"/>
              </a:ext>
            </a:extLst>
          </p:cNvPr>
          <p:cNvSpPr>
            <a:spLocks noGrp="1"/>
          </p:cNvSpPr>
          <p:nvPr>
            <p:ph type="title"/>
          </p:nvPr>
        </p:nvSpPr>
        <p:spPr>
          <a:xfrm>
            <a:off x="838200" y="365125"/>
            <a:ext cx="9677400" cy="969153"/>
          </a:xfrm>
          <a:solidFill>
            <a:schemeClr val="accent2"/>
          </a:solidFill>
        </p:spPr>
        <p:txBody>
          <a:bodyPr>
            <a:normAutofit fontScale="90000"/>
          </a:bodyPr>
          <a:lstStyle/>
          <a:p>
            <a:r>
              <a:rPr lang="en-US" dirty="0">
                <a:latin typeface="Times New Roman" panose="02020603050405020304" pitchFamily="18" charset="0"/>
                <a:cs typeface="Times New Roman" panose="02020603050405020304" pitchFamily="18" charset="0"/>
              </a:rPr>
              <a:t>Conclusion</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D3E6EEE-70DB-4399-9B8D-86CBA00CEDD2}"/>
              </a:ext>
            </a:extLst>
          </p:cNvPr>
          <p:cNvSpPr>
            <a:spLocks noGrp="1"/>
          </p:cNvSpPr>
          <p:nvPr>
            <p:ph idx="1"/>
          </p:nvPr>
        </p:nvSpPr>
        <p:spPr>
          <a:xfrm>
            <a:off x="567612" y="1285064"/>
            <a:ext cx="10515600" cy="4809461"/>
          </a:xfrm>
        </p:spPr>
        <p:txBody>
          <a:bodyPr>
            <a:normAutofit/>
          </a:bodyPr>
          <a:lstStyle/>
          <a:p>
            <a:pPr marL="0" indent="0" algn="just">
              <a:buNone/>
            </a:pPr>
            <a:r>
              <a:rPr lang="en-US" sz="1800" b="0" i="0" dirty="0">
                <a:effectLst/>
                <a:latin typeface="fkGroteskNeue"/>
              </a:rPr>
              <a:t>In conclusion, the implementation of lightweight key exchange mechanisms for secure drone communication is essential in addressing the unique challenges posed by the operational constraints and security vulnerabilities of unmanned aerial vehicles (UAVs).</a:t>
            </a:r>
          </a:p>
          <a:p>
            <a:pPr marL="0" indent="0" algn="just">
              <a:buNone/>
            </a:pPr>
            <a:r>
              <a:rPr lang="en-US" sz="1800" b="1" dirty="0"/>
              <a:t>Enhanced Security</a:t>
            </a:r>
            <a:r>
              <a:rPr lang="en-US" sz="1800" dirty="0"/>
              <a:t>:</a:t>
            </a:r>
          </a:p>
          <a:p>
            <a:pPr marL="0" indent="0" algn="just">
              <a:buNone/>
            </a:pPr>
            <a:r>
              <a:rPr lang="en-US" sz="1800" dirty="0"/>
              <a:t>Lightweight key exchange protocols, like ECDHE (Elliptic Curve Diffie-Hellman), provide a secure method to establish a shared secret between drones and ground stations.</a:t>
            </a:r>
          </a:p>
          <a:p>
            <a:pPr marL="0" indent="0" algn="just">
              <a:buNone/>
            </a:pPr>
            <a:r>
              <a:rPr lang="en-US" sz="1800" dirty="0"/>
              <a:t>These protocols ensure that the communication between the drone and the controller is protected from eavesdropping, man-in-the-middle attacks, and unauthorized access.</a:t>
            </a:r>
          </a:p>
          <a:p>
            <a:pPr marL="0" indent="0" algn="just">
              <a:buNone/>
            </a:pPr>
            <a:r>
              <a:rPr lang="en-US" sz="1800" b="1" dirty="0"/>
              <a:t>Real-time Communication</a:t>
            </a:r>
            <a:r>
              <a:rPr lang="en-US" sz="1800" dirty="0"/>
              <a:t>:</a:t>
            </a:r>
          </a:p>
          <a:p>
            <a:pPr marL="0" indent="0" algn="just">
              <a:buNone/>
            </a:pPr>
            <a:r>
              <a:rPr lang="en-US" sz="1800" dirty="0"/>
              <a:t>With minimal processing requirements, the key exchange allows for rapid, secure communication, crucial for time-sensitive drone operations like deliveries, surveillance, and emergency responses.</a:t>
            </a:r>
          </a:p>
          <a:p>
            <a:pPr lvl="1"/>
            <a:endParaRPr lang="en-IN" sz="1400" dirty="0"/>
          </a:p>
        </p:txBody>
      </p:sp>
      <p:sp>
        <p:nvSpPr>
          <p:cNvPr id="4" name="Date Placeholder 3">
            <a:extLst>
              <a:ext uri="{FF2B5EF4-FFF2-40B4-BE49-F238E27FC236}">
                <a16:creationId xmlns:a16="http://schemas.microsoft.com/office/drawing/2014/main" id="{5F0D5D00-757A-4A3F-9EEE-E675DEE47CBC}"/>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5D29609E-9299-4E3E-86E5-AF63B43DE45C}"/>
              </a:ext>
            </a:extLst>
          </p:cNvPr>
          <p:cNvSpPr>
            <a:spLocks noGrp="1"/>
          </p:cNvSpPr>
          <p:nvPr>
            <p:ph type="ftr" sz="quarter" idx="11"/>
          </p:nvPr>
        </p:nvSpPr>
        <p:spPr>
          <a:xfrm>
            <a:off x="0" y="6094526"/>
            <a:ext cx="12192000" cy="626949"/>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65535E17-A9C0-4FCE-A10C-C49048787D7E}"/>
              </a:ext>
            </a:extLst>
          </p:cNvPr>
          <p:cNvSpPr>
            <a:spLocks noGrp="1"/>
          </p:cNvSpPr>
          <p:nvPr>
            <p:ph type="sldNum" sz="quarter" idx="12"/>
          </p:nvPr>
        </p:nvSpPr>
        <p:spPr/>
        <p:txBody>
          <a:bodyPr/>
          <a:lstStyle/>
          <a:p>
            <a:fld id="{4A50C117-A8B7-44AD-9C02-F3C433722954}" type="slidenum">
              <a:rPr lang="en-IN" smtClean="0"/>
              <a:t>12</a:t>
            </a:fld>
            <a:endParaRPr lang="en-IN"/>
          </a:p>
        </p:txBody>
      </p:sp>
      <p:pic>
        <p:nvPicPr>
          <p:cNvPr id="8" name="Picture 7">
            <a:extLst>
              <a:ext uri="{FF2B5EF4-FFF2-40B4-BE49-F238E27FC236}">
                <a16:creationId xmlns:a16="http://schemas.microsoft.com/office/drawing/2014/main" id="{32035F15-79E3-4223-8D73-9F9232806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260" y="365125"/>
            <a:ext cx="714475" cy="724001"/>
          </a:xfrm>
          <a:prstGeom prst="rect">
            <a:avLst/>
          </a:prstGeom>
        </p:spPr>
      </p:pic>
    </p:spTree>
    <p:extLst>
      <p:ext uri="{BB962C8B-B14F-4D97-AF65-F5344CB8AC3E}">
        <p14:creationId xmlns:p14="http://schemas.microsoft.com/office/powerpoint/2010/main" val="103600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B02B-1248-4771-8DC8-7B95C4496A06}"/>
              </a:ext>
            </a:extLst>
          </p:cNvPr>
          <p:cNvSpPr>
            <a:spLocks noGrp="1"/>
          </p:cNvSpPr>
          <p:nvPr>
            <p:ph type="title"/>
          </p:nvPr>
        </p:nvSpPr>
        <p:spPr>
          <a:xfrm>
            <a:off x="838200" y="365125"/>
            <a:ext cx="10158362" cy="847855"/>
          </a:xfrm>
          <a:solidFill>
            <a:schemeClr val="accent2"/>
          </a:solidFill>
        </p:spPr>
        <p:txBody>
          <a:bodyPr>
            <a:normAutofit fontScale="90000"/>
          </a:bodyPr>
          <a:lstStyle/>
          <a:p>
            <a:r>
              <a:rPr lang="en-US" dirty="0">
                <a:latin typeface="Times New Roman" panose="02020603050405020304" pitchFamily="18" charset="0"/>
                <a:cs typeface="Times New Roman" panose="02020603050405020304" pitchFamily="18" charset="0"/>
              </a:rPr>
              <a:t>Future Scope</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DF148C0-DACD-401A-B97F-A01006632D9E}"/>
              </a:ext>
            </a:extLst>
          </p:cNvPr>
          <p:cNvSpPr>
            <a:spLocks noGrp="1"/>
          </p:cNvSpPr>
          <p:nvPr>
            <p:ph idx="1"/>
          </p:nvPr>
        </p:nvSpPr>
        <p:spPr/>
        <p:txBody>
          <a:bodyPr>
            <a:normAutofit/>
          </a:bodyPr>
          <a:lstStyle/>
          <a:p>
            <a:pPr marL="0" indent="0" algn="just">
              <a:buNone/>
            </a:pPr>
            <a:r>
              <a:rPr lang="en-US" sz="2000" b="0" i="0" dirty="0">
                <a:effectLst/>
                <a:latin typeface="fkGroteskNeue"/>
              </a:rPr>
              <a:t>The future of lightweight key exchange mechanisms for secure drone communication is promising, with several avenues for research and development aimed at enhancing security, efficiency, and scalability in UAV operations. The following points outline key areas for future exploration</a:t>
            </a:r>
          </a:p>
          <a:p>
            <a:pPr marL="0" indent="0" algn="just">
              <a:buNone/>
            </a:pPr>
            <a:r>
              <a:rPr lang="en-US" sz="2000" b="1" i="0" dirty="0">
                <a:effectLst/>
                <a:latin typeface="fkGroteskNeue"/>
              </a:rPr>
              <a:t>Integration of Post-Quantum Cryptography</a:t>
            </a:r>
            <a:r>
              <a:rPr lang="en-US" sz="1800" b="1" i="0" dirty="0">
                <a:effectLst/>
                <a:latin typeface="fkGroteskNeue"/>
              </a:rPr>
              <a:t>: </a:t>
            </a:r>
          </a:p>
          <a:p>
            <a:pPr marL="0" indent="0" algn="just">
              <a:buNone/>
            </a:pPr>
            <a:r>
              <a:rPr lang="en-US" sz="1800" b="0" i="0" dirty="0">
                <a:effectLst/>
                <a:latin typeface="fkGroteskNeue"/>
              </a:rPr>
              <a:t>With the advent of quantum computing, traditional cryptographic methods may become vulnerable. Incorporating post-quantum cryptographic techniques into lightweight key exchange protocols will be crucial to ensure long-term security against emerging threats. This research direction aims to create resilient systems that can withstand the capabilities of quantum attacks</a:t>
            </a:r>
          </a:p>
          <a:p>
            <a:pPr marL="0" indent="0" algn="just">
              <a:buNone/>
            </a:pPr>
            <a:r>
              <a:rPr lang="en-US" sz="2000" b="1" i="0" dirty="0">
                <a:effectLst/>
                <a:latin typeface="fkGroteskNeue"/>
              </a:rPr>
              <a:t>Enhanced Security Protocols</a:t>
            </a:r>
            <a:r>
              <a:rPr lang="en-US" sz="1400" b="1" i="0" dirty="0">
                <a:effectLst/>
                <a:latin typeface="fkGroteskNeue"/>
              </a:rPr>
              <a:t>: </a:t>
            </a:r>
            <a:r>
              <a:rPr lang="en-US" sz="1800" b="0" i="0" dirty="0">
                <a:effectLst/>
                <a:latin typeface="fkGroteskNeue"/>
              </a:rPr>
              <a:t>Continuing to refine and enhance existing protocols, such as those utilizing Elliptic Curve Cryptography (ECC) and Advanced Encryption Standard with Galois/Counter Mode (AES-GCM), will be vital. Research could focus on optimizing these protocols further to minimize computational costs while maintaining high security standards.</a:t>
            </a:r>
          </a:p>
          <a:p>
            <a:pPr marL="0" indent="0">
              <a:buNone/>
            </a:pPr>
            <a:endParaRPr lang="en-IN" sz="2000" dirty="0"/>
          </a:p>
        </p:txBody>
      </p:sp>
      <p:sp>
        <p:nvSpPr>
          <p:cNvPr id="4" name="Date Placeholder 3">
            <a:extLst>
              <a:ext uri="{FF2B5EF4-FFF2-40B4-BE49-F238E27FC236}">
                <a16:creationId xmlns:a16="http://schemas.microsoft.com/office/drawing/2014/main" id="{F9F7515D-21C2-4230-B3F8-10AA75FD5E12}"/>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F79DDE76-885A-4255-89AE-E8C2A0562D91}"/>
              </a:ext>
            </a:extLst>
          </p:cNvPr>
          <p:cNvSpPr>
            <a:spLocks noGrp="1"/>
          </p:cNvSpPr>
          <p:nvPr>
            <p:ph type="ftr" sz="quarter" idx="11"/>
          </p:nvPr>
        </p:nvSpPr>
        <p:spPr>
          <a:xfrm>
            <a:off x="0" y="6176963"/>
            <a:ext cx="12192000" cy="681037"/>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951852F1-23C9-49F7-B7FD-7EA039D73C1D}"/>
              </a:ext>
            </a:extLst>
          </p:cNvPr>
          <p:cNvSpPr>
            <a:spLocks noGrp="1"/>
          </p:cNvSpPr>
          <p:nvPr>
            <p:ph type="sldNum" sz="quarter" idx="12"/>
          </p:nvPr>
        </p:nvSpPr>
        <p:spPr/>
        <p:txBody>
          <a:bodyPr/>
          <a:lstStyle/>
          <a:p>
            <a:fld id="{4A50C117-A8B7-44AD-9C02-F3C433722954}" type="slidenum">
              <a:rPr lang="en-IN" smtClean="0"/>
              <a:t>13</a:t>
            </a:fld>
            <a:endParaRPr lang="en-IN"/>
          </a:p>
        </p:txBody>
      </p:sp>
      <p:pic>
        <p:nvPicPr>
          <p:cNvPr id="8" name="Picture 7">
            <a:extLst>
              <a:ext uri="{FF2B5EF4-FFF2-40B4-BE49-F238E27FC236}">
                <a16:creationId xmlns:a16="http://schemas.microsoft.com/office/drawing/2014/main" id="{86B0E9C9-4633-4FEB-9139-E01A1BB2B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6562" y="365125"/>
            <a:ext cx="714475" cy="724001"/>
          </a:xfrm>
          <a:prstGeom prst="rect">
            <a:avLst/>
          </a:prstGeom>
        </p:spPr>
      </p:pic>
    </p:spTree>
    <p:extLst>
      <p:ext uri="{BB962C8B-B14F-4D97-AF65-F5344CB8AC3E}">
        <p14:creationId xmlns:p14="http://schemas.microsoft.com/office/powerpoint/2010/main" val="338695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E1D1D7-7703-432A-A582-DC3916701C72}"/>
              </a:ext>
            </a:extLst>
          </p:cNvPr>
          <p:cNvSpPr/>
          <p:nvPr/>
        </p:nvSpPr>
        <p:spPr>
          <a:xfrm>
            <a:off x="0" y="6177060"/>
            <a:ext cx="12192000" cy="681037"/>
          </a:xfrm>
          <a:prstGeom prst="rect">
            <a:avLst/>
          </a:prstGeom>
          <a:solidFill>
            <a:srgbClr val="BD58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Content Placeholder 16">
            <a:extLst>
              <a:ext uri="{FF2B5EF4-FFF2-40B4-BE49-F238E27FC236}">
                <a16:creationId xmlns:a16="http://schemas.microsoft.com/office/drawing/2014/main" id="{0FBB5EEB-A2F7-43A0-BF3B-908BFB8BCD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36396" y="200301"/>
            <a:ext cx="720000" cy="720000"/>
          </a:xfrm>
        </p:spPr>
      </p:pic>
      <p:sp>
        <p:nvSpPr>
          <p:cNvPr id="6" name="Date Placeholder 5">
            <a:extLst>
              <a:ext uri="{FF2B5EF4-FFF2-40B4-BE49-F238E27FC236}">
                <a16:creationId xmlns:a16="http://schemas.microsoft.com/office/drawing/2014/main" id="{19EC60C9-4505-498D-9386-E79AFB708A35}"/>
              </a:ext>
            </a:extLst>
          </p:cNvPr>
          <p:cNvSpPr>
            <a:spLocks noGrp="1"/>
          </p:cNvSpPr>
          <p:nvPr>
            <p:ph type="dt" sz="half" idx="10"/>
          </p:nvPr>
        </p:nvSpPr>
        <p:spPr>
          <a:xfrm>
            <a:off x="838200" y="6356350"/>
            <a:ext cx="27432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31D7CA49-F267-4258-9A04-FF03AA60DA59}"/>
              </a:ext>
            </a:extLst>
          </p:cNvPr>
          <p:cNvSpPr>
            <a:spLocks noGrp="1"/>
          </p:cNvSpPr>
          <p:nvPr>
            <p:ph type="ftr" sz="quarter" idx="11"/>
          </p:nvPr>
        </p:nvSpPr>
        <p:spPr>
          <a:xfrm>
            <a:off x="3396000" y="6176962"/>
            <a:ext cx="5400000" cy="68103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FAE91E9F-D04B-4015-B474-692D077F605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5ABD82-3DB9-4BA9-9051-717D1910BD0D}"/>
              </a:ext>
            </a:extLst>
          </p:cNvPr>
          <p:cNvSpPr txBox="1"/>
          <p:nvPr/>
        </p:nvSpPr>
        <p:spPr>
          <a:xfrm>
            <a:off x="5309118" y="856525"/>
            <a:ext cx="1457899" cy="523220"/>
          </a:xfrm>
          <a:prstGeom prst="rect">
            <a:avLst/>
          </a:prstGeom>
          <a:noFill/>
        </p:spPr>
        <p:txBody>
          <a:bodyPr wrap="square" rtlCol="0">
            <a:spAutoFit/>
          </a:bodyPr>
          <a:lstStyle/>
          <a:p>
            <a:r>
              <a:rPr lang="en-US" sz="2800" b="1" dirty="0">
                <a:solidFill>
                  <a:schemeClr val="accent2"/>
                </a:solidFill>
                <a:latin typeface="Times New Roman" panose="02020603050405020304" pitchFamily="18" charset="0"/>
                <a:cs typeface="Times New Roman" panose="02020603050405020304" pitchFamily="18" charset="0"/>
              </a:rPr>
              <a:t>Outline</a:t>
            </a:r>
            <a:endParaRPr lang="en-IN" sz="2800" b="1" dirty="0">
              <a:solidFill>
                <a:schemeClr val="accent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65044EB-8CB4-41F9-9EA3-AAB77C711AB6}"/>
              </a:ext>
            </a:extLst>
          </p:cNvPr>
          <p:cNvSpPr txBox="1"/>
          <p:nvPr/>
        </p:nvSpPr>
        <p:spPr>
          <a:xfrm>
            <a:off x="838200" y="1636521"/>
            <a:ext cx="10515600" cy="3385542"/>
          </a:xfrm>
          <a:prstGeom prst="rect">
            <a:avLst/>
          </a:prstGeom>
          <a:noFill/>
        </p:spPr>
        <p:txBody>
          <a:bodyPr wrap="square" rtlCol="0">
            <a:spAutoFit/>
          </a:bodyPr>
          <a:lstStyle/>
          <a:p>
            <a:pPr marL="342900" indent="-342900">
              <a:spcBef>
                <a:spcPts val="1200"/>
              </a:spcBef>
              <a:buAutoNum type="arabicPeriod"/>
            </a:pPr>
            <a:r>
              <a:rPr lang="en-US" dirty="0">
                <a:latin typeface="Times New Roman" panose="02020603050405020304" pitchFamily="18" charset="0"/>
                <a:cs typeface="Times New Roman" panose="02020603050405020304" pitchFamily="18" charset="0"/>
              </a:rPr>
              <a:t>Introduction</a:t>
            </a:r>
          </a:p>
          <a:p>
            <a:pPr marL="342900" indent="-342900">
              <a:spcBef>
                <a:spcPts val="1200"/>
              </a:spcBef>
              <a:buAutoNum type="arabicPeriod"/>
            </a:pPr>
            <a:r>
              <a:rPr lang="en-US" dirty="0">
                <a:latin typeface="Times New Roman" panose="02020603050405020304" pitchFamily="18" charset="0"/>
                <a:cs typeface="Times New Roman" panose="02020603050405020304" pitchFamily="18" charset="0"/>
              </a:rPr>
              <a:t>Motivation</a:t>
            </a:r>
          </a:p>
          <a:p>
            <a:pPr marL="342900" indent="-342900">
              <a:spcBef>
                <a:spcPts val="1200"/>
              </a:spcBef>
              <a:buAutoNum type="arabicPeriod"/>
            </a:pPr>
            <a:r>
              <a:rPr lang="en-US" dirty="0">
                <a:latin typeface="Times New Roman" panose="02020603050405020304" pitchFamily="18" charset="0"/>
                <a:cs typeface="Times New Roman" panose="02020603050405020304" pitchFamily="18" charset="0"/>
              </a:rPr>
              <a:t>Process Model</a:t>
            </a:r>
          </a:p>
          <a:p>
            <a:pPr marL="342900" indent="-342900">
              <a:spcBef>
                <a:spcPts val="1200"/>
              </a:spcBef>
              <a:buAutoNum type="arabicPeriod"/>
            </a:pPr>
            <a:r>
              <a:rPr lang="en-US" dirty="0">
                <a:latin typeface="Times New Roman" panose="02020603050405020304" pitchFamily="18" charset="0"/>
                <a:cs typeface="Times New Roman" panose="02020603050405020304" pitchFamily="18" charset="0"/>
              </a:rPr>
              <a:t>Software Requirement Specification (SRS) </a:t>
            </a:r>
          </a:p>
          <a:p>
            <a:pPr marL="342900" indent="-342900">
              <a:spcBef>
                <a:spcPts val="1200"/>
              </a:spcBef>
              <a:buAutoNum type="arabicPeriod"/>
            </a:pPr>
            <a:r>
              <a:rPr lang="en-US" dirty="0">
                <a:latin typeface="Times New Roman" panose="02020603050405020304" pitchFamily="18" charset="0"/>
                <a:cs typeface="Times New Roman" panose="02020603050405020304" pitchFamily="18" charset="0"/>
              </a:rPr>
              <a:t>Data Flow Diagram (DFD)</a:t>
            </a:r>
          </a:p>
          <a:p>
            <a:pPr marL="342900" indent="-342900">
              <a:spcBef>
                <a:spcPts val="1200"/>
              </a:spcBef>
              <a:buAutoNum type="arabicPeriod"/>
            </a:pPr>
            <a:r>
              <a:rPr lang="en-US" dirty="0">
                <a:latin typeface="Times New Roman" panose="02020603050405020304" pitchFamily="18" charset="0"/>
                <a:cs typeface="Times New Roman" panose="02020603050405020304" pitchFamily="18" charset="0"/>
              </a:rPr>
              <a:t>Output</a:t>
            </a:r>
          </a:p>
          <a:p>
            <a:pPr marL="342900" indent="-342900">
              <a:spcBef>
                <a:spcPts val="1200"/>
              </a:spcBef>
              <a:buAutoNum type="arabicPeriod"/>
            </a:pPr>
            <a:r>
              <a:rPr lang="en-US" dirty="0">
                <a:latin typeface="Times New Roman" panose="02020603050405020304" pitchFamily="18" charset="0"/>
                <a:cs typeface="Times New Roman" panose="02020603050405020304" pitchFamily="18" charset="0"/>
              </a:rPr>
              <a:t>Conclusion</a:t>
            </a:r>
          </a:p>
          <a:p>
            <a:pPr marL="342900" indent="-342900">
              <a:spcBef>
                <a:spcPts val="1200"/>
              </a:spcBef>
              <a:buAutoNum type="arabicPeriod"/>
            </a:pPr>
            <a:r>
              <a:rPr lang="en-US" dirty="0">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215241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C99C-40D0-4705-96E7-B8E5E75404B2}"/>
              </a:ext>
            </a:extLst>
          </p:cNvPr>
          <p:cNvSpPr>
            <a:spLocks noGrp="1"/>
          </p:cNvSpPr>
          <p:nvPr>
            <p:ph type="title"/>
          </p:nvPr>
        </p:nvSpPr>
        <p:spPr>
          <a:xfrm>
            <a:off x="838200" y="365126"/>
            <a:ext cx="10515600" cy="756658"/>
          </a:xfrm>
          <a:solidFill>
            <a:schemeClr val="accent2"/>
          </a:solidFill>
        </p:spPr>
        <p:txBody>
          <a:bodyPr/>
          <a:lstStyle/>
          <a:p>
            <a:r>
              <a:rPr lang="en-US" dirty="0">
                <a:solidFill>
                  <a:srgbClr val="222222"/>
                </a:solidFill>
                <a:latin typeface="Google Sans"/>
              </a:rPr>
              <a:t>Introduction</a:t>
            </a:r>
            <a:endParaRPr lang="en-IN" dirty="0"/>
          </a:p>
        </p:txBody>
      </p:sp>
      <p:sp>
        <p:nvSpPr>
          <p:cNvPr id="3" name="Content Placeholder 2">
            <a:extLst>
              <a:ext uri="{FF2B5EF4-FFF2-40B4-BE49-F238E27FC236}">
                <a16:creationId xmlns:a16="http://schemas.microsoft.com/office/drawing/2014/main" id="{78F67A33-031A-4B6C-BB36-E25FEF8D1DCB}"/>
              </a:ext>
            </a:extLst>
          </p:cNvPr>
          <p:cNvSpPr>
            <a:spLocks noGrp="1"/>
          </p:cNvSpPr>
          <p:nvPr>
            <p:ph idx="1"/>
          </p:nvPr>
        </p:nvSpPr>
        <p:spPr/>
        <p:txBody>
          <a:bodyPr>
            <a:normAutofit/>
          </a:bodyPr>
          <a:lstStyle/>
          <a:p>
            <a:pPr algn="just"/>
            <a:r>
              <a:rPr lang="en-US" sz="2000" b="0" i="0" dirty="0">
                <a:effectLst/>
                <a:latin typeface="fkGroteskNeue"/>
              </a:rPr>
              <a:t>Unmanned aerial vehicles (UAVs), commonly known as drones, have become integral to various applications, including surveillance, agriculture, healthcare, and military operations. These systems rely heavily on secure and efficient communication to ensure mission success. However, drone communication faces unique challenges due to limited computational resources, susceptibility to cyber threats, and the need for real-time data exchange</a:t>
            </a:r>
          </a:p>
          <a:p>
            <a:pPr algn="just"/>
            <a:endParaRPr lang="en-US" sz="2000" dirty="0">
              <a:latin typeface="fkGroteskNeue"/>
            </a:endParaRPr>
          </a:p>
          <a:p>
            <a:pPr marL="0" indent="0" algn="just">
              <a:buNone/>
            </a:pPr>
            <a:endParaRPr lang="en-US" sz="2000" b="0" i="0" dirty="0">
              <a:effectLst/>
              <a:latin typeface="fkGroteskNeue"/>
            </a:endParaRPr>
          </a:p>
          <a:p>
            <a:pPr lvl="1" algn="just"/>
            <a:r>
              <a:rPr lang="en-US" sz="2000" b="0" i="0" dirty="0">
                <a:effectLst/>
                <a:latin typeface="fkGroteskNeue"/>
              </a:rPr>
              <a:t>Lightweight key exchange mechanisms are designed to address these challenges by enabling secure communication with minimal computational overhead. Unlike traditional cryptographic methods, lightweight protocols are optimized for devices with constrained resources, making them ideal for drones. These mechanisms play a crucial role in protecting sensitive data and ensuring the reliability of drone networks in diverse environments</a:t>
            </a:r>
            <a:endParaRPr lang="en-IN" sz="2000" dirty="0"/>
          </a:p>
        </p:txBody>
      </p:sp>
      <p:sp>
        <p:nvSpPr>
          <p:cNvPr id="4" name="Date Placeholder 3">
            <a:extLst>
              <a:ext uri="{FF2B5EF4-FFF2-40B4-BE49-F238E27FC236}">
                <a16:creationId xmlns:a16="http://schemas.microsoft.com/office/drawing/2014/main" id="{5EA421F0-F576-4658-94DB-6184F34F6F93}"/>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0FB169DF-FDAB-446B-9392-8EB5F02585D3}"/>
              </a:ext>
            </a:extLst>
          </p:cNvPr>
          <p:cNvSpPr>
            <a:spLocks noGrp="1"/>
          </p:cNvSpPr>
          <p:nvPr>
            <p:ph type="ftr" sz="quarter" idx="11"/>
          </p:nvPr>
        </p:nvSpPr>
        <p:spPr>
          <a:xfrm>
            <a:off x="177282" y="6176964"/>
            <a:ext cx="12014718" cy="544512"/>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97CD5157-F0B0-40CC-80A1-233381FD32F7}"/>
              </a:ext>
            </a:extLst>
          </p:cNvPr>
          <p:cNvSpPr>
            <a:spLocks noGrp="1"/>
          </p:cNvSpPr>
          <p:nvPr>
            <p:ph type="sldNum" sz="quarter" idx="12"/>
          </p:nvPr>
        </p:nvSpPr>
        <p:spPr/>
        <p:txBody>
          <a:bodyPr/>
          <a:lstStyle/>
          <a:p>
            <a:fld id="{4A50C117-A8B7-44AD-9C02-F3C433722954}" type="slidenum">
              <a:rPr lang="en-IN" smtClean="0"/>
              <a:t>3</a:t>
            </a:fld>
            <a:endParaRPr lang="en-IN"/>
          </a:p>
        </p:txBody>
      </p:sp>
      <p:pic>
        <p:nvPicPr>
          <p:cNvPr id="8" name="Picture 7">
            <a:extLst>
              <a:ext uri="{FF2B5EF4-FFF2-40B4-BE49-F238E27FC236}">
                <a16:creationId xmlns:a16="http://schemas.microsoft.com/office/drawing/2014/main" id="{58184785-2890-408A-AF8F-86E3306EA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407016"/>
            <a:ext cx="714475" cy="724001"/>
          </a:xfrm>
          <a:prstGeom prst="rect">
            <a:avLst/>
          </a:prstGeom>
        </p:spPr>
      </p:pic>
    </p:spTree>
    <p:extLst>
      <p:ext uri="{BB962C8B-B14F-4D97-AF65-F5344CB8AC3E}">
        <p14:creationId xmlns:p14="http://schemas.microsoft.com/office/powerpoint/2010/main" val="46021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A0D17-B8CB-4932-8407-D753B10B61BB}"/>
              </a:ext>
            </a:extLst>
          </p:cNvPr>
          <p:cNvSpPr>
            <a:spLocks noGrp="1"/>
          </p:cNvSpPr>
          <p:nvPr>
            <p:ph type="title"/>
          </p:nvPr>
        </p:nvSpPr>
        <p:spPr>
          <a:xfrm>
            <a:off x="838200" y="136526"/>
            <a:ext cx="10515600" cy="955156"/>
          </a:xfrm>
          <a:solidFill>
            <a:schemeClr val="accent2"/>
          </a:solidFill>
        </p:spPr>
        <p:txBody>
          <a:bodyPr>
            <a:normAutofit fontScale="90000"/>
          </a:bodyPr>
          <a:lstStyle/>
          <a:p>
            <a:r>
              <a:rPr lang="en-US" dirty="0">
                <a:latin typeface="Times New Roman" panose="02020603050405020304" pitchFamily="18" charset="0"/>
                <a:cs typeface="Times New Roman" panose="02020603050405020304" pitchFamily="18" charset="0"/>
              </a:rPr>
              <a:t>Motivation</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5DB84A4-9E5B-4E6C-8C8E-F188112F1DE8}"/>
              </a:ext>
            </a:extLst>
          </p:cNvPr>
          <p:cNvSpPr>
            <a:spLocks noGrp="1"/>
          </p:cNvSpPr>
          <p:nvPr>
            <p:ph idx="1"/>
          </p:nvPr>
        </p:nvSpPr>
        <p:spPr>
          <a:xfrm>
            <a:off x="838200" y="1253331"/>
            <a:ext cx="10515600" cy="4351338"/>
          </a:xfrm>
        </p:spPr>
        <p:txBody>
          <a:bodyPr>
            <a:normAutofit/>
          </a:bodyPr>
          <a:lstStyle/>
          <a:p>
            <a:pPr algn="just"/>
            <a:r>
              <a:rPr lang="en-US" sz="2000" dirty="0"/>
              <a:t>With the increasing use of drones in </a:t>
            </a:r>
            <a:r>
              <a:rPr lang="en-US" sz="2000" b="1" dirty="0"/>
              <a:t>surveillance, delivery, and military applications</a:t>
            </a:r>
            <a:r>
              <a:rPr lang="en-US" sz="2000" dirty="0"/>
              <a:t>, secure communication is a major challenge. Traditional encryption methods, such as RSA and AES, offer strong security but require </a:t>
            </a:r>
            <a:r>
              <a:rPr lang="en-US" sz="2000" b="1" dirty="0"/>
              <a:t>high computational power and energy</a:t>
            </a:r>
            <a:r>
              <a:rPr lang="en-US" sz="2000" dirty="0"/>
              <a:t>, making them </a:t>
            </a:r>
            <a:r>
              <a:rPr lang="en-US" sz="2000" b="1" dirty="0"/>
              <a:t>unsuitable for resource-constrained drones</a:t>
            </a:r>
            <a:r>
              <a:rPr lang="en-US" sz="2200" dirty="0"/>
              <a:t>.</a:t>
            </a:r>
          </a:p>
          <a:p>
            <a:pPr algn="just"/>
            <a:r>
              <a:rPr lang="en-US" sz="2200" b="1" dirty="0"/>
              <a:t>Key Motivations for Lightweight Key Exchange:</a:t>
            </a:r>
          </a:p>
          <a:p>
            <a:pPr marL="457200" lvl="1" indent="0" algn="just">
              <a:buNone/>
            </a:pPr>
            <a:r>
              <a:rPr lang="en-US" sz="1800" b="1" dirty="0"/>
              <a:t>Real-time Communication:</a:t>
            </a:r>
            <a:r>
              <a:rPr lang="en-US" sz="1800" dirty="0"/>
              <a:t> Secure data exchange must be fast and efficient for real-time control and decision-making</a:t>
            </a:r>
          </a:p>
          <a:p>
            <a:pPr marL="457200" lvl="1" indent="0" algn="just">
              <a:buNone/>
            </a:pPr>
            <a:r>
              <a:rPr lang="en-US" sz="1800" b="1" dirty="0"/>
              <a:t>Susceptibility to Attacks:</a:t>
            </a:r>
            <a:r>
              <a:rPr lang="en-US" sz="1800" dirty="0"/>
              <a:t> Drones are vulnerable to hacking, spoofing, and interception, requiring </a:t>
            </a:r>
            <a:r>
              <a:rPr lang="en-US" sz="1800" b="1" dirty="0"/>
              <a:t>strong yet efficient</a:t>
            </a:r>
            <a:r>
              <a:rPr lang="en-US" sz="1800" dirty="0"/>
              <a:t> encryption methods.</a:t>
            </a:r>
          </a:p>
          <a:p>
            <a:pPr marL="457200" lvl="1" indent="0" algn="just">
              <a:buNone/>
            </a:pPr>
            <a:r>
              <a:rPr lang="en-US" sz="1800" dirty="0"/>
              <a:t>A </a:t>
            </a:r>
            <a:r>
              <a:rPr lang="en-US" sz="1800" b="1" dirty="0"/>
              <a:t>lightweight key exchange mechanism</a:t>
            </a:r>
            <a:r>
              <a:rPr lang="en-US" sz="1800" dirty="0"/>
              <a:t> ensures </a:t>
            </a:r>
            <a:r>
              <a:rPr lang="en-US" sz="1800" b="1" dirty="0"/>
              <a:t>secure, energy-efficient</a:t>
            </a:r>
            <a:r>
              <a:rPr lang="en-US" sz="1800" dirty="0"/>
              <a:t> communication, making drones safer and more reliable in real-world applications. </a:t>
            </a:r>
          </a:p>
        </p:txBody>
      </p:sp>
      <p:sp>
        <p:nvSpPr>
          <p:cNvPr id="4" name="Date Placeholder 3">
            <a:extLst>
              <a:ext uri="{FF2B5EF4-FFF2-40B4-BE49-F238E27FC236}">
                <a16:creationId xmlns:a16="http://schemas.microsoft.com/office/drawing/2014/main" id="{C703A24D-04B7-42D9-9662-541B81677007}"/>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ACC83241-A546-47DD-88A1-A43DBF390A12}"/>
              </a:ext>
            </a:extLst>
          </p:cNvPr>
          <p:cNvSpPr>
            <a:spLocks noGrp="1"/>
          </p:cNvSpPr>
          <p:nvPr>
            <p:ph type="ftr" sz="quarter" idx="11"/>
          </p:nvPr>
        </p:nvSpPr>
        <p:spPr>
          <a:xfrm>
            <a:off x="102637" y="6158204"/>
            <a:ext cx="11831216" cy="563271"/>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DD326F7E-1869-4421-B17F-BCC3052CC1B5}"/>
              </a:ext>
            </a:extLst>
          </p:cNvPr>
          <p:cNvSpPr>
            <a:spLocks noGrp="1"/>
          </p:cNvSpPr>
          <p:nvPr>
            <p:ph type="sldNum" sz="quarter" idx="12"/>
          </p:nvPr>
        </p:nvSpPr>
        <p:spPr/>
        <p:txBody>
          <a:bodyPr/>
          <a:lstStyle/>
          <a:p>
            <a:fld id="{4A50C117-A8B7-44AD-9C02-F3C433722954}" type="slidenum">
              <a:rPr lang="en-IN" smtClean="0"/>
              <a:t>4</a:t>
            </a:fld>
            <a:endParaRPr lang="en-IN"/>
          </a:p>
        </p:txBody>
      </p:sp>
      <p:pic>
        <p:nvPicPr>
          <p:cNvPr id="8" name="Picture 7">
            <a:extLst>
              <a:ext uri="{FF2B5EF4-FFF2-40B4-BE49-F238E27FC236}">
                <a16:creationId xmlns:a16="http://schemas.microsoft.com/office/drawing/2014/main" id="{410F4FD9-FEF5-4610-9A34-6A1E21424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6562" y="286477"/>
            <a:ext cx="714475" cy="724001"/>
          </a:xfrm>
          <a:prstGeom prst="rect">
            <a:avLst/>
          </a:prstGeom>
        </p:spPr>
      </p:pic>
    </p:spTree>
    <p:extLst>
      <p:ext uri="{BB962C8B-B14F-4D97-AF65-F5344CB8AC3E}">
        <p14:creationId xmlns:p14="http://schemas.microsoft.com/office/powerpoint/2010/main" val="33434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A66B-294A-4ACD-BDE1-0A9C5EFA31E5}"/>
              </a:ext>
            </a:extLst>
          </p:cNvPr>
          <p:cNvSpPr>
            <a:spLocks noGrp="1"/>
          </p:cNvSpPr>
          <p:nvPr>
            <p:ph type="title"/>
          </p:nvPr>
        </p:nvSpPr>
        <p:spPr>
          <a:xfrm>
            <a:off x="567612" y="214604"/>
            <a:ext cx="10515600" cy="998376"/>
          </a:xfrm>
          <a:solidFill>
            <a:schemeClr val="accent2"/>
          </a:solidFill>
        </p:spPr>
        <p:txBody>
          <a:bodyPr>
            <a:normAutofit fontScale="90000"/>
          </a:bodyPr>
          <a:lstStyle/>
          <a:p>
            <a:r>
              <a:rPr lang="en-US" dirty="0">
                <a:latin typeface="Times New Roman" panose="02020603050405020304" pitchFamily="18" charset="0"/>
                <a:cs typeface="Times New Roman" panose="02020603050405020304" pitchFamily="18" charset="0"/>
              </a:rPr>
              <a:t>Process Model</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98D1F69-C2DD-4E1C-BD9E-B890065C2347}"/>
              </a:ext>
            </a:extLst>
          </p:cNvPr>
          <p:cNvSpPr>
            <a:spLocks noGrp="1"/>
          </p:cNvSpPr>
          <p:nvPr>
            <p:ph idx="1"/>
          </p:nvPr>
        </p:nvSpPr>
        <p:spPr>
          <a:xfrm>
            <a:off x="455645" y="1485673"/>
            <a:ext cx="10515600" cy="4870677"/>
          </a:xfrm>
        </p:spPr>
        <p:txBody>
          <a:bodyPr>
            <a:normAutofit/>
          </a:bodyPr>
          <a:lstStyle/>
          <a:p>
            <a:r>
              <a:rPr lang="en-US" sz="2000" dirty="0"/>
              <a:t>The </a:t>
            </a:r>
            <a:r>
              <a:rPr lang="en-US" sz="2000" b="1" dirty="0"/>
              <a:t>Lightweight Key Exchange Process Model</a:t>
            </a:r>
            <a:r>
              <a:rPr lang="en-US" sz="2000" dirty="0"/>
              <a:t> ensures secure communication between the </a:t>
            </a:r>
            <a:r>
              <a:rPr lang="en-US" sz="2000" b="1" dirty="0"/>
              <a:t>Ground Control Station (GCS) and the Drone</a:t>
            </a:r>
            <a:r>
              <a:rPr lang="en-US" sz="2000" dirty="0"/>
              <a:t> while optimizing computational efficiency</a:t>
            </a:r>
          </a:p>
          <a:p>
            <a:pPr marL="0" indent="0">
              <a:buNone/>
            </a:pPr>
            <a:r>
              <a:rPr lang="en-US" sz="1800" b="1" dirty="0"/>
              <a:t>1. Communication Initialization</a:t>
            </a:r>
          </a:p>
          <a:p>
            <a:pPr marL="457200" lvl="1" indent="0">
              <a:buNone/>
            </a:pPr>
            <a:r>
              <a:rPr lang="en-US" sz="1400" dirty="0"/>
              <a:t>The </a:t>
            </a:r>
            <a:r>
              <a:rPr lang="en-US" sz="1400" b="1" dirty="0"/>
              <a:t>Ground Control Station (GCS)</a:t>
            </a:r>
            <a:r>
              <a:rPr lang="en-US" sz="1400" dirty="0"/>
              <a:t> sends a connection request to the drone.</a:t>
            </a:r>
          </a:p>
          <a:p>
            <a:pPr marL="457200" lvl="1" indent="0">
              <a:buNone/>
            </a:pPr>
            <a:r>
              <a:rPr lang="en-US" sz="1400" dirty="0"/>
              <a:t>The drone acknowledges the request and prepares for a secure key exchange.</a:t>
            </a:r>
          </a:p>
          <a:p>
            <a:pPr marL="0" indent="0">
              <a:buNone/>
            </a:pPr>
            <a:r>
              <a:rPr lang="en-US" sz="1800" b="1" dirty="0"/>
              <a:t>2. Lightweight Key Exchange</a:t>
            </a:r>
          </a:p>
          <a:p>
            <a:pPr marL="457200" lvl="1" indent="0">
              <a:buNone/>
            </a:pPr>
            <a:r>
              <a:rPr lang="en-US" sz="1400" dirty="0"/>
              <a:t>A </a:t>
            </a:r>
            <a:r>
              <a:rPr lang="en-US" sz="1400" b="1" dirty="0"/>
              <a:t>lightweight cryptographic algorithm</a:t>
            </a:r>
            <a:r>
              <a:rPr lang="en-US" sz="1400" dirty="0"/>
              <a:t> </a:t>
            </a:r>
            <a:r>
              <a:rPr lang="en-US" sz="1400" b="1" dirty="0"/>
              <a:t>Lightweight RSA&amp;NTRU</a:t>
            </a:r>
            <a:r>
              <a:rPr lang="en-US" sz="1400" dirty="0"/>
              <a:t> is used.</a:t>
            </a:r>
          </a:p>
          <a:p>
            <a:pPr marL="457200" lvl="1" indent="0">
              <a:buNone/>
            </a:pPr>
            <a:r>
              <a:rPr lang="en-US" sz="1400" dirty="0"/>
              <a:t>Both the drone and GCS generate </a:t>
            </a:r>
            <a:r>
              <a:rPr lang="en-US" sz="1400" b="1" dirty="0"/>
              <a:t>public and private key pairs</a:t>
            </a:r>
            <a:r>
              <a:rPr lang="en-US" sz="1400" dirty="0"/>
              <a:t>.</a:t>
            </a:r>
          </a:p>
          <a:p>
            <a:pPr marL="457200" lvl="1" indent="0">
              <a:buNone/>
            </a:pPr>
            <a:r>
              <a:rPr lang="en-US" sz="1400" dirty="0"/>
              <a:t>The </a:t>
            </a:r>
            <a:r>
              <a:rPr lang="en-US" sz="1400" b="1" dirty="0"/>
              <a:t>public keys</a:t>
            </a:r>
            <a:r>
              <a:rPr lang="en-US" sz="1400" dirty="0"/>
              <a:t> are exchanged securely, and a </a:t>
            </a:r>
            <a:r>
              <a:rPr lang="en-US" sz="1400" b="1" dirty="0"/>
              <a:t>shared secret key</a:t>
            </a:r>
            <a:r>
              <a:rPr lang="en-US" sz="1400" dirty="0"/>
              <a:t> is derived.</a:t>
            </a:r>
          </a:p>
          <a:p>
            <a:pPr marL="0" indent="0">
              <a:buNone/>
            </a:pPr>
            <a:r>
              <a:rPr lang="en-US" sz="1800" b="1" dirty="0"/>
              <a:t>3. Secure Communication Establishment</a:t>
            </a:r>
          </a:p>
          <a:p>
            <a:pPr marL="457200" lvl="1" indent="0">
              <a:buNone/>
            </a:pPr>
            <a:r>
              <a:rPr lang="en-US" sz="1400" dirty="0"/>
              <a:t>Using the </a:t>
            </a:r>
            <a:r>
              <a:rPr lang="en-US" sz="1400" b="1" dirty="0"/>
              <a:t>shared secret key</a:t>
            </a:r>
            <a:r>
              <a:rPr lang="en-US" sz="1400" dirty="0"/>
              <a:t>, an encrypted communication channel is created.</a:t>
            </a:r>
          </a:p>
          <a:p>
            <a:pPr marL="457200" lvl="1" indent="0">
              <a:buNone/>
            </a:pPr>
            <a:r>
              <a:rPr lang="en-US" sz="1400" dirty="0"/>
              <a:t>The drone and GCS </a:t>
            </a:r>
            <a:r>
              <a:rPr lang="en-US" sz="1400" b="1" dirty="0"/>
              <a:t>encrypt and decrypt</a:t>
            </a:r>
            <a:r>
              <a:rPr lang="en-US" sz="1400" dirty="0"/>
              <a:t> messages using a lightweight encryption algorithm.</a:t>
            </a:r>
          </a:p>
          <a:p>
            <a:pPr marL="0" indent="0">
              <a:buNone/>
            </a:pPr>
            <a:endParaRPr lang="en-IN" sz="2000" dirty="0"/>
          </a:p>
        </p:txBody>
      </p:sp>
      <p:sp>
        <p:nvSpPr>
          <p:cNvPr id="4" name="Date Placeholder 3">
            <a:extLst>
              <a:ext uri="{FF2B5EF4-FFF2-40B4-BE49-F238E27FC236}">
                <a16:creationId xmlns:a16="http://schemas.microsoft.com/office/drawing/2014/main" id="{64ED8C9C-43AE-4882-BDBF-53D5080319BA}"/>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4752C93F-5502-40F8-A88C-9B26BCBC3C23}"/>
              </a:ext>
            </a:extLst>
          </p:cNvPr>
          <p:cNvSpPr>
            <a:spLocks noGrp="1"/>
          </p:cNvSpPr>
          <p:nvPr>
            <p:ph type="ftr" sz="quarter" idx="11"/>
          </p:nvPr>
        </p:nvSpPr>
        <p:spPr>
          <a:xfrm>
            <a:off x="0" y="6130212"/>
            <a:ext cx="12192000" cy="591263"/>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6CD48B97-6ECF-4A9E-BBB4-9D998BBA2A34}"/>
              </a:ext>
            </a:extLst>
          </p:cNvPr>
          <p:cNvSpPr>
            <a:spLocks noGrp="1"/>
          </p:cNvSpPr>
          <p:nvPr>
            <p:ph type="sldNum" sz="quarter" idx="12"/>
          </p:nvPr>
        </p:nvSpPr>
        <p:spPr/>
        <p:txBody>
          <a:bodyPr/>
          <a:lstStyle/>
          <a:p>
            <a:fld id="{4A50C117-A8B7-44AD-9C02-F3C433722954}" type="slidenum">
              <a:rPr lang="en-IN" smtClean="0"/>
              <a:t>5</a:t>
            </a:fld>
            <a:endParaRPr lang="en-IN"/>
          </a:p>
        </p:txBody>
      </p:sp>
      <p:pic>
        <p:nvPicPr>
          <p:cNvPr id="8" name="Picture 7">
            <a:extLst>
              <a:ext uri="{FF2B5EF4-FFF2-40B4-BE49-F238E27FC236}">
                <a16:creationId xmlns:a16="http://schemas.microsoft.com/office/drawing/2014/main" id="{D25FD55B-95D8-4B63-86E1-F8337417E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7150" y="351791"/>
            <a:ext cx="714475" cy="724001"/>
          </a:xfrm>
          <a:prstGeom prst="rect">
            <a:avLst/>
          </a:prstGeom>
        </p:spPr>
      </p:pic>
    </p:spTree>
    <p:extLst>
      <p:ext uri="{BB962C8B-B14F-4D97-AF65-F5344CB8AC3E}">
        <p14:creationId xmlns:p14="http://schemas.microsoft.com/office/powerpoint/2010/main" val="4088730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6DA5-D3CB-43F9-BFB0-0E94BC800D8A}"/>
              </a:ext>
            </a:extLst>
          </p:cNvPr>
          <p:cNvSpPr>
            <a:spLocks noGrp="1"/>
          </p:cNvSpPr>
          <p:nvPr>
            <p:ph type="title"/>
          </p:nvPr>
        </p:nvSpPr>
        <p:spPr>
          <a:xfrm>
            <a:off x="838200" y="365125"/>
            <a:ext cx="10515600" cy="922499"/>
          </a:xfrm>
          <a:solidFill>
            <a:schemeClr val="accent2"/>
          </a:solidFill>
        </p:spPr>
        <p:txBody>
          <a:bodyPr>
            <a:normAutofit fontScale="90000"/>
          </a:bodyPr>
          <a:lstStyle/>
          <a:p>
            <a:r>
              <a:rPr lang="en-US" dirty="0">
                <a:latin typeface="Times New Roman" panose="02020603050405020304" pitchFamily="18" charset="0"/>
                <a:cs typeface="Times New Roman" panose="02020603050405020304" pitchFamily="18" charset="0"/>
              </a:rPr>
              <a:t>Process Model</a:t>
            </a:r>
            <a:br>
              <a:rPr lang="en-US"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6B77229-D4B8-4280-B693-04F7646301F9}"/>
              </a:ext>
            </a:extLst>
          </p:cNvPr>
          <p:cNvSpPr>
            <a:spLocks noGrp="1"/>
          </p:cNvSpPr>
          <p:nvPr>
            <p:ph idx="1"/>
          </p:nvPr>
        </p:nvSpPr>
        <p:spPr>
          <a:xfrm>
            <a:off x="838200" y="1401794"/>
            <a:ext cx="10515600" cy="4047381"/>
          </a:xfrm>
        </p:spPr>
        <p:txBody>
          <a:bodyPr/>
          <a:lstStyle/>
          <a:p>
            <a:pPr marL="0" indent="0">
              <a:buNone/>
            </a:pPr>
            <a:r>
              <a:rPr lang="en-US" sz="2800" b="1" dirty="0"/>
              <a:t>4</a:t>
            </a:r>
            <a:r>
              <a:rPr lang="en-US" sz="2000" b="1" dirty="0"/>
              <a:t>. Secure Data Transmission</a:t>
            </a:r>
          </a:p>
          <a:p>
            <a:pPr marL="457200" lvl="1" indent="0">
              <a:buNone/>
            </a:pPr>
            <a:r>
              <a:rPr lang="en-US" sz="2000" dirty="0"/>
              <a:t>The drone transmits </a:t>
            </a:r>
            <a:r>
              <a:rPr lang="en-US" sz="2000" b="1" dirty="0"/>
              <a:t>telemetry data, video feeds, and mission updates</a:t>
            </a:r>
            <a:r>
              <a:rPr lang="en-US" sz="2000" dirty="0"/>
              <a:t> securely.</a:t>
            </a:r>
          </a:p>
          <a:p>
            <a:pPr marL="457200" lvl="1" indent="0">
              <a:buNone/>
            </a:pPr>
            <a:r>
              <a:rPr lang="en-US" sz="2000" dirty="0"/>
              <a:t>The GCS sends </a:t>
            </a:r>
            <a:r>
              <a:rPr lang="en-US" sz="2000" b="1" dirty="0"/>
              <a:t>commands and navigation instructions</a:t>
            </a:r>
            <a:r>
              <a:rPr lang="en-US" sz="2000" dirty="0"/>
              <a:t>, ensuring confidentiality and integrity.</a:t>
            </a:r>
          </a:p>
          <a:p>
            <a:pPr marL="0" indent="0">
              <a:buNone/>
            </a:pPr>
            <a:r>
              <a:rPr lang="en-US" sz="2000" b="1" dirty="0"/>
              <a:t>5. Mission Completion &amp; Secure Disconnection</a:t>
            </a:r>
          </a:p>
          <a:p>
            <a:pPr marL="457200" lvl="1" indent="0">
              <a:buNone/>
            </a:pPr>
            <a:r>
              <a:rPr lang="en-US" sz="2000" dirty="0"/>
              <a:t>Once the mission ends, the </a:t>
            </a:r>
            <a:r>
              <a:rPr lang="en-US" sz="2000" b="1" dirty="0"/>
              <a:t>secure session is terminated</a:t>
            </a:r>
            <a:r>
              <a:rPr lang="en-US" sz="2000" dirty="0"/>
              <a:t>.</a:t>
            </a:r>
          </a:p>
          <a:p>
            <a:pPr marL="457200" lvl="1" indent="0">
              <a:buNone/>
            </a:pPr>
            <a:r>
              <a:rPr lang="en-US" sz="2000" dirty="0"/>
              <a:t>The keys are discarded to prevent unauthorized access in future sessions</a:t>
            </a:r>
          </a:p>
          <a:p>
            <a:endParaRPr lang="en-IN" dirty="0"/>
          </a:p>
        </p:txBody>
      </p:sp>
      <p:sp>
        <p:nvSpPr>
          <p:cNvPr id="4" name="Date Placeholder 3">
            <a:extLst>
              <a:ext uri="{FF2B5EF4-FFF2-40B4-BE49-F238E27FC236}">
                <a16:creationId xmlns:a16="http://schemas.microsoft.com/office/drawing/2014/main" id="{B09076C4-C97D-40BA-9965-8D94748474B8}"/>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A9236A99-6B2D-4FB0-9E87-1BDBA3A12C1A}"/>
              </a:ext>
            </a:extLst>
          </p:cNvPr>
          <p:cNvSpPr>
            <a:spLocks noGrp="1"/>
          </p:cNvSpPr>
          <p:nvPr>
            <p:ph type="ftr" sz="quarter" idx="11"/>
          </p:nvPr>
        </p:nvSpPr>
        <p:spPr>
          <a:xfrm>
            <a:off x="35766" y="6055568"/>
            <a:ext cx="12156233" cy="619870"/>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4E7C03A2-9F29-47EB-9477-47DB9523A759}"/>
              </a:ext>
            </a:extLst>
          </p:cNvPr>
          <p:cNvSpPr>
            <a:spLocks noGrp="1"/>
          </p:cNvSpPr>
          <p:nvPr>
            <p:ph type="sldNum" sz="quarter" idx="12"/>
          </p:nvPr>
        </p:nvSpPr>
        <p:spPr/>
        <p:txBody>
          <a:bodyPr/>
          <a:lstStyle/>
          <a:p>
            <a:fld id="{4A50C117-A8B7-44AD-9C02-F3C433722954}" type="slidenum">
              <a:rPr lang="en-IN" smtClean="0"/>
              <a:t>6</a:t>
            </a:fld>
            <a:endParaRPr lang="en-IN"/>
          </a:p>
        </p:txBody>
      </p:sp>
      <p:pic>
        <p:nvPicPr>
          <p:cNvPr id="8" name="Picture 7">
            <a:extLst>
              <a:ext uri="{FF2B5EF4-FFF2-40B4-BE49-F238E27FC236}">
                <a16:creationId xmlns:a16="http://schemas.microsoft.com/office/drawing/2014/main" id="{5AFACC98-D4F0-4C7F-A19C-F4C9076CE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2245" y="349379"/>
            <a:ext cx="714475" cy="724001"/>
          </a:xfrm>
          <a:prstGeom prst="rect">
            <a:avLst/>
          </a:prstGeom>
        </p:spPr>
      </p:pic>
    </p:spTree>
    <p:extLst>
      <p:ext uri="{BB962C8B-B14F-4D97-AF65-F5344CB8AC3E}">
        <p14:creationId xmlns:p14="http://schemas.microsoft.com/office/powerpoint/2010/main" val="3352785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EFF8-B05B-4615-B9D1-38632F1EF853}"/>
              </a:ext>
            </a:extLst>
          </p:cNvPr>
          <p:cNvSpPr>
            <a:spLocks noGrp="1"/>
          </p:cNvSpPr>
          <p:nvPr>
            <p:ph type="title"/>
          </p:nvPr>
        </p:nvSpPr>
        <p:spPr>
          <a:solidFill>
            <a:schemeClr val="accent2"/>
          </a:solidFill>
        </p:spPr>
        <p:txBody>
          <a:bodyPr/>
          <a:lstStyle/>
          <a:p>
            <a:r>
              <a:rPr lang="en-US" dirty="0">
                <a:latin typeface="Times New Roman" panose="02020603050405020304" pitchFamily="18" charset="0"/>
                <a:cs typeface="Times New Roman" panose="02020603050405020304" pitchFamily="18" charset="0"/>
              </a:rPr>
              <a:t>Software Requirement Specification (SRS)</a:t>
            </a:r>
            <a:endParaRPr lang="en-IN" dirty="0"/>
          </a:p>
        </p:txBody>
      </p:sp>
      <p:sp>
        <p:nvSpPr>
          <p:cNvPr id="3" name="Content Placeholder 2">
            <a:extLst>
              <a:ext uri="{FF2B5EF4-FFF2-40B4-BE49-F238E27FC236}">
                <a16:creationId xmlns:a16="http://schemas.microsoft.com/office/drawing/2014/main" id="{935A2D2E-C4E4-435A-9DFD-B13125D47707}"/>
              </a:ext>
            </a:extLst>
          </p:cNvPr>
          <p:cNvSpPr>
            <a:spLocks noGrp="1"/>
          </p:cNvSpPr>
          <p:nvPr>
            <p:ph idx="1"/>
          </p:nvPr>
        </p:nvSpPr>
        <p:spPr/>
        <p:txBody>
          <a:bodyPr>
            <a:normAutofit/>
          </a:bodyPr>
          <a:lstStyle/>
          <a:p>
            <a:r>
              <a:rPr lang="en-IN" sz="2000" dirty="0"/>
              <a:t>Programming Language:- : Python</a:t>
            </a:r>
          </a:p>
          <a:p>
            <a:r>
              <a:rPr lang="it-IT" sz="2000" dirty="0"/>
              <a:t>Libraries: DroneKit, PyCryptodome, RSA/NTRU Libraries</a:t>
            </a:r>
          </a:p>
          <a:p>
            <a:r>
              <a:rPr lang="en-US" sz="2000" dirty="0"/>
              <a:t>Hardware: Raspberry Pi with Pixhawk &amp; Telemetry module</a:t>
            </a:r>
          </a:p>
          <a:p>
            <a:r>
              <a:rPr lang="en-IN" sz="2000" dirty="0"/>
              <a:t>Communication Protocol: </a:t>
            </a:r>
            <a:r>
              <a:rPr lang="en-IN" sz="2000" dirty="0" err="1"/>
              <a:t>MAVLink</a:t>
            </a:r>
            <a:r>
              <a:rPr lang="en-IN" sz="2000" dirty="0"/>
              <a:t>, Secure UDP/TCP</a:t>
            </a:r>
          </a:p>
        </p:txBody>
      </p:sp>
      <p:sp>
        <p:nvSpPr>
          <p:cNvPr id="4" name="Date Placeholder 3">
            <a:extLst>
              <a:ext uri="{FF2B5EF4-FFF2-40B4-BE49-F238E27FC236}">
                <a16:creationId xmlns:a16="http://schemas.microsoft.com/office/drawing/2014/main" id="{047A6F06-BFE1-4B12-ADD4-EA5E63B91F37}"/>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48FBE960-5ECB-409C-BB5B-E49DD35E5F50}"/>
              </a:ext>
            </a:extLst>
          </p:cNvPr>
          <p:cNvSpPr>
            <a:spLocks noGrp="1"/>
          </p:cNvSpPr>
          <p:nvPr>
            <p:ph type="ftr" sz="quarter" idx="11"/>
          </p:nvPr>
        </p:nvSpPr>
        <p:spPr>
          <a:xfrm>
            <a:off x="0" y="6421665"/>
            <a:ext cx="12192000" cy="365125"/>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0D5C4E56-97D9-4A15-8570-B8F6C9FC5ED9}"/>
              </a:ext>
            </a:extLst>
          </p:cNvPr>
          <p:cNvSpPr>
            <a:spLocks noGrp="1"/>
          </p:cNvSpPr>
          <p:nvPr>
            <p:ph type="sldNum" sz="quarter" idx="12"/>
          </p:nvPr>
        </p:nvSpPr>
        <p:spPr/>
        <p:txBody>
          <a:bodyPr/>
          <a:lstStyle/>
          <a:p>
            <a:fld id="{4A50C117-A8B7-44AD-9C02-F3C433722954}" type="slidenum">
              <a:rPr lang="en-IN" smtClean="0"/>
              <a:t>7</a:t>
            </a:fld>
            <a:endParaRPr lang="en-IN"/>
          </a:p>
        </p:txBody>
      </p:sp>
      <p:pic>
        <p:nvPicPr>
          <p:cNvPr id="8" name="Picture 7">
            <a:extLst>
              <a:ext uri="{FF2B5EF4-FFF2-40B4-BE49-F238E27FC236}">
                <a16:creationId xmlns:a16="http://schemas.microsoft.com/office/drawing/2014/main" id="{3B3E79C6-9C4C-4C1B-815C-945029BA4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463096"/>
            <a:ext cx="714475" cy="724001"/>
          </a:xfrm>
          <a:prstGeom prst="rect">
            <a:avLst/>
          </a:prstGeom>
        </p:spPr>
      </p:pic>
    </p:spTree>
    <p:extLst>
      <p:ext uri="{BB962C8B-B14F-4D97-AF65-F5344CB8AC3E}">
        <p14:creationId xmlns:p14="http://schemas.microsoft.com/office/powerpoint/2010/main" val="585593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3F4B-739D-4821-A1C1-6103CE5CD262}"/>
              </a:ext>
            </a:extLst>
          </p:cNvPr>
          <p:cNvSpPr>
            <a:spLocks noGrp="1"/>
          </p:cNvSpPr>
          <p:nvPr>
            <p:ph type="title"/>
          </p:nvPr>
        </p:nvSpPr>
        <p:spPr>
          <a:xfrm>
            <a:off x="838200" y="365126"/>
            <a:ext cx="10515600" cy="845592"/>
          </a:xfrm>
          <a:solidFill>
            <a:schemeClr val="accent2"/>
          </a:solidFill>
        </p:spPr>
        <p:txBody>
          <a:bodyPr/>
          <a:lstStyle/>
          <a:p>
            <a:r>
              <a:rPr lang="en-US" dirty="0"/>
              <a:t>DFD</a:t>
            </a:r>
            <a:endParaRPr lang="en-IN" dirty="0"/>
          </a:p>
        </p:txBody>
      </p:sp>
      <p:pic>
        <p:nvPicPr>
          <p:cNvPr id="8" name="Content Placeholder 7">
            <a:extLst>
              <a:ext uri="{FF2B5EF4-FFF2-40B4-BE49-F238E27FC236}">
                <a16:creationId xmlns:a16="http://schemas.microsoft.com/office/drawing/2014/main" id="{A11BA513-69F6-4C4B-959F-DFC429FFF9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624" y="1569389"/>
            <a:ext cx="5336376" cy="3257101"/>
          </a:xfrm>
        </p:spPr>
      </p:pic>
      <p:sp>
        <p:nvSpPr>
          <p:cNvPr id="4" name="Date Placeholder 3">
            <a:extLst>
              <a:ext uri="{FF2B5EF4-FFF2-40B4-BE49-F238E27FC236}">
                <a16:creationId xmlns:a16="http://schemas.microsoft.com/office/drawing/2014/main" id="{0C6B1B56-12C9-4E39-BDBF-67FE90DF78BB}"/>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13BB27CB-30E6-485C-9936-07A7F0F4F1BF}"/>
              </a:ext>
            </a:extLst>
          </p:cNvPr>
          <p:cNvSpPr>
            <a:spLocks noGrp="1"/>
          </p:cNvSpPr>
          <p:nvPr>
            <p:ph type="ftr" sz="quarter" idx="11"/>
          </p:nvPr>
        </p:nvSpPr>
        <p:spPr>
          <a:xfrm>
            <a:off x="0" y="6260842"/>
            <a:ext cx="12192000" cy="609172"/>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A21F064B-73C5-4D9B-960E-F1F76DD29EDA}"/>
              </a:ext>
            </a:extLst>
          </p:cNvPr>
          <p:cNvSpPr>
            <a:spLocks noGrp="1"/>
          </p:cNvSpPr>
          <p:nvPr>
            <p:ph type="sldNum" sz="quarter" idx="12"/>
          </p:nvPr>
        </p:nvSpPr>
        <p:spPr/>
        <p:txBody>
          <a:bodyPr/>
          <a:lstStyle/>
          <a:p>
            <a:fld id="{4A50C117-A8B7-44AD-9C02-F3C433722954}" type="slidenum">
              <a:rPr lang="en-IN" smtClean="0"/>
              <a:t>8</a:t>
            </a:fld>
            <a:endParaRPr lang="en-IN"/>
          </a:p>
        </p:txBody>
      </p:sp>
      <p:pic>
        <p:nvPicPr>
          <p:cNvPr id="10" name="Picture 9">
            <a:extLst>
              <a:ext uri="{FF2B5EF4-FFF2-40B4-BE49-F238E27FC236}">
                <a16:creationId xmlns:a16="http://schemas.microsoft.com/office/drawing/2014/main" id="{7D03AD23-641F-4A57-9650-D54AED765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246" y="2052735"/>
            <a:ext cx="6295754" cy="2737596"/>
          </a:xfrm>
          <a:prstGeom prst="rect">
            <a:avLst/>
          </a:prstGeom>
        </p:spPr>
      </p:pic>
      <p:sp>
        <p:nvSpPr>
          <p:cNvPr id="11" name="TextBox 10">
            <a:extLst>
              <a:ext uri="{FF2B5EF4-FFF2-40B4-BE49-F238E27FC236}">
                <a16:creationId xmlns:a16="http://schemas.microsoft.com/office/drawing/2014/main" id="{D1C67C64-E801-4D50-9AE3-C25F09778160}"/>
              </a:ext>
            </a:extLst>
          </p:cNvPr>
          <p:cNvSpPr txBox="1"/>
          <p:nvPr/>
        </p:nvSpPr>
        <p:spPr>
          <a:xfrm>
            <a:off x="1707502" y="4898571"/>
            <a:ext cx="2743200" cy="369332"/>
          </a:xfrm>
          <a:prstGeom prst="rect">
            <a:avLst/>
          </a:prstGeom>
          <a:noFill/>
        </p:spPr>
        <p:txBody>
          <a:bodyPr wrap="square" rtlCol="0">
            <a:spAutoFit/>
          </a:bodyPr>
          <a:lstStyle/>
          <a:p>
            <a:pPr algn="ctr"/>
            <a:r>
              <a:rPr lang="en-US" dirty="0"/>
              <a:t>Fig:- 1</a:t>
            </a:r>
            <a:endParaRPr lang="en-IN" dirty="0"/>
          </a:p>
        </p:txBody>
      </p:sp>
      <p:sp>
        <p:nvSpPr>
          <p:cNvPr id="12" name="TextBox 11">
            <a:extLst>
              <a:ext uri="{FF2B5EF4-FFF2-40B4-BE49-F238E27FC236}">
                <a16:creationId xmlns:a16="http://schemas.microsoft.com/office/drawing/2014/main" id="{16D78542-1992-4D25-B191-15FA651E3FB6}"/>
              </a:ext>
            </a:extLst>
          </p:cNvPr>
          <p:cNvSpPr txBox="1"/>
          <p:nvPr/>
        </p:nvSpPr>
        <p:spPr>
          <a:xfrm>
            <a:off x="8871857" y="5070578"/>
            <a:ext cx="1735494" cy="369332"/>
          </a:xfrm>
          <a:prstGeom prst="rect">
            <a:avLst/>
          </a:prstGeom>
          <a:noFill/>
        </p:spPr>
        <p:txBody>
          <a:bodyPr wrap="square" rtlCol="0">
            <a:spAutoFit/>
          </a:bodyPr>
          <a:lstStyle/>
          <a:p>
            <a:r>
              <a:rPr lang="en-US" dirty="0"/>
              <a:t>Fig:-2</a:t>
            </a:r>
            <a:endParaRPr lang="en-IN" dirty="0"/>
          </a:p>
        </p:txBody>
      </p:sp>
      <p:pic>
        <p:nvPicPr>
          <p:cNvPr id="14" name="Picture 13">
            <a:extLst>
              <a:ext uri="{FF2B5EF4-FFF2-40B4-BE49-F238E27FC236}">
                <a16:creationId xmlns:a16="http://schemas.microsoft.com/office/drawing/2014/main" id="{69F8A31D-0407-4342-A124-4FDCF6C39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425921"/>
            <a:ext cx="714475" cy="724001"/>
          </a:xfrm>
          <a:prstGeom prst="rect">
            <a:avLst/>
          </a:prstGeom>
        </p:spPr>
      </p:pic>
    </p:spTree>
    <p:extLst>
      <p:ext uri="{BB962C8B-B14F-4D97-AF65-F5344CB8AC3E}">
        <p14:creationId xmlns:p14="http://schemas.microsoft.com/office/powerpoint/2010/main" val="7066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3E0C-EA38-465C-82FD-7B33F2E61204}"/>
              </a:ext>
            </a:extLst>
          </p:cNvPr>
          <p:cNvSpPr>
            <a:spLocks noGrp="1"/>
          </p:cNvSpPr>
          <p:nvPr>
            <p:ph type="title"/>
          </p:nvPr>
        </p:nvSpPr>
        <p:spPr>
          <a:xfrm>
            <a:off x="757188" y="169019"/>
            <a:ext cx="10515600" cy="978646"/>
          </a:xfrm>
          <a:solidFill>
            <a:schemeClr val="accent2"/>
          </a:solidFill>
        </p:spPr>
        <p:txBody>
          <a:bodyPr>
            <a:normAutofit fontScale="90000"/>
          </a:bodyPr>
          <a:lstStyle/>
          <a:p>
            <a:r>
              <a:rPr lang="en-US" dirty="0"/>
              <a:t>OUTPUT</a:t>
            </a:r>
            <a:br>
              <a:rPr lang="en-US" dirty="0"/>
            </a:br>
            <a:endParaRPr lang="en-IN" dirty="0"/>
          </a:p>
        </p:txBody>
      </p:sp>
      <p:pic>
        <p:nvPicPr>
          <p:cNvPr id="8" name="Content Placeholder 7">
            <a:extLst>
              <a:ext uri="{FF2B5EF4-FFF2-40B4-BE49-F238E27FC236}">
                <a16:creationId xmlns:a16="http://schemas.microsoft.com/office/drawing/2014/main" id="{BD096182-0AE8-4B72-B251-C2C628825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7947" y="1190396"/>
            <a:ext cx="6741368" cy="4925402"/>
          </a:xfrm>
        </p:spPr>
      </p:pic>
      <p:sp>
        <p:nvSpPr>
          <p:cNvPr id="4" name="Date Placeholder 3">
            <a:extLst>
              <a:ext uri="{FF2B5EF4-FFF2-40B4-BE49-F238E27FC236}">
                <a16:creationId xmlns:a16="http://schemas.microsoft.com/office/drawing/2014/main" id="{E3AB891E-6254-4266-BEC1-AA7643BF41A7}"/>
              </a:ext>
            </a:extLst>
          </p:cNvPr>
          <p:cNvSpPr>
            <a:spLocks noGrp="1"/>
          </p:cNvSpPr>
          <p:nvPr>
            <p:ph type="dt" sz="half" idx="10"/>
          </p:nvPr>
        </p:nvSpPr>
        <p:spPr/>
        <p:txBody>
          <a:bodyPr/>
          <a:lstStyle/>
          <a:p>
            <a:r>
              <a:rPr lang="en-IN"/>
              <a:t>10-04-2022</a:t>
            </a:r>
          </a:p>
        </p:txBody>
      </p:sp>
      <p:sp>
        <p:nvSpPr>
          <p:cNvPr id="5" name="Footer Placeholder 4">
            <a:extLst>
              <a:ext uri="{FF2B5EF4-FFF2-40B4-BE49-F238E27FC236}">
                <a16:creationId xmlns:a16="http://schemas.microsoft.com/office/drawing/2014/main" id="{F60BF35D-2CA7-427E-A59D-FD85736B8C79}"/>
              </a:ext>
            </a:extLst>
          </p:cNvPr>
          <p:cNvSpPr>
            <a:spLocks noGrp="1"/>
          </p:cNvSpPr>
          <p:nvPr>
            <p:ph type="ftr" sz="quarter" idx="11"/>
          </p:nvPr>
        </p:nvSpPr>
        <p:spPr>
          <a:xfrm>
            <a:off x="0" y="6356350"/>
            <a:ext cx="12192000" cy="501650"/>
          </a:xfrm>
          <a:solidFill>
            <a:schemeClr val="accent2"/>
          </a:solidFill>
        </p:spPr>
        <p:txBody>
          <a:bodyPr/>
          <a:lstStyle/>
          <a:p>
            <a:endParaRPr lang="en-IN" dirty="0"/>
          </a:p>
        </p:txBody>
      </p:sp>
      <p:sp>
        <p:nvSpPr>
          <p:cNvPr id="6" name="Slide Number Placeholder 5">
            <a:extLst>
              <a:ext uri="{FF2B5EF4-FFF2-40B4-BE49-F238E27FC236}">
                <a16:creationId xmlns:a16="http://schemas.microsoft.com/office/drawing/2014/main" id="{34BE20F8-01A8-456B-A6C7-ECCA43EFA033}"/>
              </a:ext>
            </a:extLst>
          </p:cNvPr>
          <p:cNvSpPr>
            <a:spLocks noGrp="1"/>
          </p:cNvSpPr>
          <p:nvPr>
            <p:ph type="sldNum" sz="quarter" idx="12"/>
          </p:nvPr>
        </p:nvSpPr>
        <p:spPr/>
        <p:txBody>
          <a:bodyPr/>
          <a:lstStyle/>
          <a:p>
            <a:fld id="{4A50C117-A8B7-44AD-9C02-F3C433722954}" type="slidenum">
              <a:rPr lang="en-IN" smtClean="0"/>
              <a:t>9</a:t>
            </a:fld>
            <a:endParaRPr lang="en-IN"/>
          </a:p>
        </p:txBody>
      </p:sp>
      <p:sp>
        <p:nvSpPr>
          <p:cNvPr id="9" name="TextBox 8">
            <a:extLst>
              <a:ext uri="{FF2B5EF4-FFF2-40B4-BE49-F238E27FC236}">
                <a16:creationId xmlns:a16="http://schemas.microsoft.com/office/drawing/2014/main" id="{1B25B6EE-DD48-4BB3-91ED-DA78C63EE382}"/>
              </a:ext>
            </a:extLst>
          </p:cNvPr>
          <p:cNvSpPr txBox="1"/>
          <p:nvPr/>
        </p:nvSpPr>
        <p:spPr>
          <a:xfrm>
            <a:off x="5654351" y="5987018"/>
            <a:ext cx="2118049" cy="369332"/>
          </a:xfrm>
          <a:prstGeom prst="rect">
            <a:avLst/>
          </a:prstGeom>
          <a:noFill/>
        </p:spPr>
        <p:txBody>
          <a:bodyPr wrap="square" rtlCol="0">
            <a:spAutoFit/>
          </a:bodyPr>
          <a:lstStyle/>
          <a:p>
            <a:r>
              <a:rPr lang="en-US" dirty="0"/>
              <a:t>Fig:-3</a:t>
            </a:r>
            <a:endParaRPr lang="en-IN" dirty="0"/>
          </a:p>
        </p:txBody>
      </p:sp>
      <p:pic>
        <p:nvPicPr>
          <p:cNvPr id="11" name="Picture 10">
            <a:extLst>
              <a:ext uri="{FF2B5EF4-FFF2-40B4-BE49-F238E27FC236}">
                <a16:creationId xmlns:a16="http://schemas.microsoft.com/office/drawing/2014/main" id="{A0A8536C-A9B8-4B9C-8908-E5205EDE7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4812" y="296341"/>
            <a:ext cx="714475" cy="724001"/>
          </a:xfrm>
          <a:prstGeom prst="rect">
            <a:avLst/>
          </a:prstGeom>
        </p:spPr>
      </p:pic>
    </p:spTree>
    <p:extLst>
      <p:ext uri="{BB962C8B-B14F-4D97-AF65-F5344CB8AC3E}">
        <p14:creationId xmlns:p14="http://schemas.microsoft.com/office/powerpoint/2010/main" val="24446806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1784</TotalTime>
  <Words>873</Words>
  <Application>Microsoft Office PowerPoint</Application>
  <PresentationFormat>Widescreen</PresentationFormat>
  <Paragraphs>99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fkGroteskNeue</vt:lpstr>
      <vt:lpstr>Google Sans</vt:lpstr>
      <vt:lpstr>Times New Roman</vt:lpstr>
      <vt:lpstr>Office Theme</vt:lpstr>
      <vt:lpstr>PowerPoint Presentation</vt:lpstr>
      <vt:lpstr>PowerPoint Presentation</vt:lpstr>
      <vt:lpstr>Introduction</vt:lpstr>
      <vt:lpstr>Motivation </vt:lpstr>
      <vt:lpstr>Process Model </vt:lpstr>
      <vt:lpstr>Process Model </vt:lpstr>
      <vt:lpstr>Software Requirement Specification (SRS)</vt:lpstr>
      <vt:lpstr>DFD</vt:lpstr>
      <vt:lpstr>OUTPUT </vt:lpstr>
      <vt:lpstr>OUTPUT</vt:lpstr>
      <vt:lpstr>output</vt:lpstr>
      <vt:lpstr>Conclusion </vt:lpstr>
      <vt:lpstr>Future Scope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 Hirawat [MU - Jaipur]</dc:creator>
  <cp:lastModifiedBy>HRISIKESH ROY</cp:lastModifiedBy>
  <cp:revision>47</cp:revision>
  <dcterms:created xsi:type="dcterms:W3CDTF">2022-04-04T16:03:24Z</dcterms:created>
  <dcterms:modified xsi:type="dcterms:W3CDTF">2025-03-29T18:17:26Z</dcterms:modified>
</cp:coreProperties>
</file>